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6"/>
  </p:notesMasterIdLst>
  <p:sldIdLst>
    <p:sldId id="256" r:id="rId2"/>
    <p:sldId id="257" r:id="rId3"/>
    <p:sldId id="273" r:id="rId4"/>
    <p:sldId id="262" r:id="rId5"/>
    <p:sldId id="264" r:id="rId6"/>
    <p:sldId id="265" r:id="rId7"/>
    <p:sldId id="323" r:id="rId8"/>
    <p:sldId id="263" r:id="rId9"/>
    <p:sldId id="272" r:id="rId10"/>
    <p:sldId id="290" r:id="rId11"/>
    <p:sldId id="274" r:id="rId12"/>
    <p:sldId id="266" r:id="rId13"/>
    <p:sldId id="267" r:id="rId14"/>
    <p:sldId id="269" r:id="rId15"/>
    <p:sldId id="313" r:id="rId16"/>
    <p:sldId id="315" r:id="rId17"/>
    <p:sldId id="324" r:id="rId18"/>
    <p:sldId id="325" r:id="rId19"/>
    <p:sldId id="301" r:id="rId20"/>
    <p:sldId id="292" r:id="rId21"/>
    <p:sldId id="291" r:id="rId22"/>
    <p:sldId id="293" r:id="rId23"/>
    <p:sldId id="295" r:id="rId24"/>
    <p:sldId id="294" r:id="rId25"/>
    <p:sldId id="296" r:id="rId26"/>
    <p:sldId id="289" r:id="rId27"/>
    <p:sldId id="268" r:id="rId28"/>
    <p:sldId id="271" r:id="rId29"/>
    <p:sldId id="297" r:id="rId30"/>
    <p:sldId id="298" r:id="rId31"/>
    <p:sldId id="299" r:id="rId32"/>
    <p:sldId id="304" r:id="rId33"/>
    <p:sldId id="307" r:id="rId34"/>
    <p:sldId id="277" r:id="rId35"/>
    <p:sldId id="308" r:id="rId36"/>
    <p:sldId id="275" r:id="rId37"/>
    <p:sldId id="310" r:id="rId38"/>
    <p:sldId id="278" r:id="rId39"/>
    <p:sldId id="316" r:id="rId40"/>
    <p:sldId id="317" r:id="rId41"/>
    <p:sldId id="318" r:id="rId42"/>
    <p:sldId id="276" r:id="rId43"/>
    <p:sldId id="303" r:id="rId44"/>
    <p:sldId id="282" r:id="rId45"/>
    <p:sldId id="283" r:id="rId46"/>
    <p:sldId id="284" r:id="rId47"/>
    <p:sldId id="285" r:id="rId48"/>
    <p:sldId id="286" r:id="rId49"/>
    <p:sldId id="287" r:id="rId50"/>
    <p:sldId id="288" r:id="rId51"/>
    <p:sldId id="281" r:id="rId52"/>
    <p:sldId id="320" r:id="rId53"/>
    <p:sldId id="321" r:id="rId54"/>
    <p:sldId id="322"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104" y="-1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18B7F6-B587-7743-968A-1FC338F1994F}" type="datetimeFigureOut">
              <a:rPr lang="en-US" smtClean="0"/>
              <a:t>1/26/16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97A32-1613-014F-B2A7-A5CE71C2600C}" type="slidenum">
              <a:rPr lang="en-US" smtClean="0"/>
              <a:t>‹#›</a:t>
            </a:fld>
            <a:endParaRPr lang="en-US"/>
          </a:p>
        </p:txBody>
      </p:sp>
    </p:spTree>
    <p:extLst>
      <p:ext uri="{BB962C8B-B14F-4D97-AF65-F5344CB8AC3E}">
        <p14:creationId xmlns:p14="http://schemas.microsoft.com/office/powerpoint/2010/main" val="5904531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begin, how would you define dyslexia?  Take a few minutes and write down a definition of dyslexia.</a:t>
            </a:r>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1</a:t>
            </a:fld>
            <a:endParaRPr lang="en-US"/>
          </a:p>
        </p:txBody>
      </p:sp>
    </p:spTree>
    <p:extLst>
      <p:ext uri="{BB962C8B-B14F-4D97-AF65-F5344CB8AC3E}">
        <p14:creationId xmlns:p14="http://schemas.microsoft.com/office/powerpoint/2010/main" val="1392257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Phonemic</a:t>
            </a:r>
            <a:r>
              <a:rPr lang="en-US" baseline="0" dirty="0" smtClean="0"/>
              <a:t> awareness is the ability to detect individual phonemes (sounds) in words.  Students with dyslexia may have deficits in phonological and specifically phonemic awareness.</a:t>
            </a:r>
          </a:p>
          <a:p>
            <a:r>
              <a:rPr lang="en-US" baseline="0" dirty="0" smtClean="0"/>
              <a:t>There are 44 phonemes in the English language, but only 26 letters.  English is considered an opaque language because letters can have multiple sounds (a = apple a, bacon a, ball o, banana u, watch o).</a:t>
            </a:r>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13</a:t>
            </a:fld>
            <a:endParaRPr lang="en-US"/>
          </a:p>
        </p:txBody>
      </p:sp>
    </p:spTree>
    <p:extLst>
      <p:ext uri="{BB962C8B-B14F-4D97-AF65-F5344CB8AC3E}">
        <p14:creationId xmlns:p14="http://schemas.microsoft.com/office/powerpoint/2010/main" val="2656355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Orthographic</a:t>
            </a:r>
            <a:r>
              <a:rPr lang="en-US" baseline="0" dirty="0" smtClean="0"/>
              <a:t> awareness is a key component of reading, and is often poor in learners with dyslexia.  There are over 100 graphemes (combinations of written letters) that are used to  make 44 sounds.  English is a complicated language to learn to spell.</a:t>
            </a:r>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14</a:t>
            </a:fld>
            <a:endParaRPr lang="en-US"/>
          </a:p>
        </p:txBody>
      </p:sp>
    </p:spTree>
    <p:extLst>
      <p:ext uri="{BB962C8B-B14F-4D97-AF65-F5344CB8AC3E}">
        <p14:creationId xmlns:p14="http://schemas.microsoft.com/office/powerpoint/2010/main" val="138582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part of the brain appears to be affected in learners with dyslexia?</a:t>
            </a:r>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16</a:t>
            </a:fld>
            <a:endParaRPr lang="en-US"/>
          </a:p>
        </p:txBody>
      </p:sp>
    </p:spTree>
    <p:extLst>
      <p:ext uri="{BB962C8B-B14F-4D97-AF65-F5344CB8AC3E}">
        <p14:creationId xmlns:p14="http://schemas.microsoft.com/office/powerpoint/2010/main" val="44992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at your table about the</a:t>
            </a:r>
            <a:r>
              <a:rPr lang="en-US" baseline="0" dirty="0" smtClean="0"/>
              <a:t> six syllable types:</a:t>
            </a:r>
          </a:p>
          <a:p>
            <a:r>
              <a:rPr lang="en-US" baseline="0" dirty="0" smtClean="0"/>
              <a:t>Open, closed, magic e, vowel team (digraphs/diphthongs), r controlled (combinations), and final stable syllables.</a:t>
            </a:r>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39</a:t>
            </a:fld>
            <a:endParaRPr lang="en-US"/>
          </a:p>
        </p:txBody>
      </p:sp>
    </p:spTree>
    <p:extLst>
      <p:ext uri="{BB962C8B-B14F-4D97-AF65-F5344CB8AC3E}">
        <p14:creationId xmlns:p14="http://schemas.microsoft.com/office/powerpoint/2010/main" val="1581566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can you</a:t>
            </a:r>
            <a:r>
              <a:rPr lang="en-US" baseline="0" dirty="0" smtClean="0"/>
              <a:t> do to support learners with dyslexia in your grade level, in your classroom?</a:t>
            </a:r>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51</a:t>
            </a:fld>
            <a:endParaRPr lang="en-US"/>
          </a:p>
        </p:txBody>
      </p:sp>
    </p:spTree>
    <p:extLst>
      <p:ext uri="{BB962C8B-B14F-4D97-AF65-F5344CB8AC3E}">
        <p14:creationId xmlns:p14="http://schemas.microsoft.com/office/powerpoint/2010/main" val="111796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time for questions</a:t>
            </a:r>
            <a:r>
              <a:rPr lang="en-US" baseline="0" dirty="0" smtClean="0"/>
              <a:t> &amp; answers.</a:t>
            </a:r>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52</a:t>
            </a:fld>
            <a:endParaRPr lang="en-US"/>
          </a:p>
        </p:txBody>
      </p:sp>
    </p:spTree>
    <p:extLst>
      <p:ext uri="{BB962C8B-B14F-4D97-AF65-F5344CB8AC3E}">
        <p14:creationId xmlns:p14="http://schemas.microsoft.com/office/powerpoint/2010/main" val="745244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a:t>
            </a:r>
            <a:r>
              <a:rPr lang="en-US" baseline="0" dirty="0" smtClean="0"/>
              <a:t> a K-W-L on what you know about dyslexia with your table mates.</a:t>
            </a:r>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2</a:t>
            </a:fld>
            <a:endParaRPr lang="en-US"/>
          </a:p>
        </p:txBody>
      </p:sp>
    </p:spTree>
    <p:extLst>
      <p:ext uri="{BB962C8B-B14F-4D97-AF65-F5344CB8AC3E}">
        <p14:creationId xmlns:p14="http://schemas.microsoft.com/office/powerpoint/2010/main" val="3932860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a:t>
            </a:r>
            <a:r>
              <a:rPr lang="en-US" baseline="0" dirty="0" smtClean="0"/>
              <a:t> a few minutes and create a COW (connection, observation, &amp; wondering).</a:t>
            </a:r>
          </a:p>
        </p:txBody>
      </p:sp>
      <p:sp>
        <p:nvSpPr>
          <p:cNvPr id="4" name="Slide Number Placeholder 3"/>
          <p:cNvSpPr>
            <a:spLocks noGrp="1"/>
          </p:cNvSpPr>
          <p:nvPr>
            <p:ph type="sldNum" sz="quarter" idx="10"/>
          </p:nvPr>
        </p:nvSpPr>
        <p:spPr/>
        <p:txBody>
          <a:bodyPr/>
          <a:lstStyle/>
          <a:p>
            <a:fld id="{50197A32-1613-014F-B2A7-A5CE71C2600C}" type="slidenum">
              <a:rPr lang="en-US" smtClean="0"/>
              <a:t>3</a:t>
            </a:fld>
            <a:endParaRPr lang="en-US"/>
          </a:p>
        </p:txBody>
      </p:sp>
    </p:spTree>
    <p:extLst>
      <p:ext uri="{BB962C8B-B14F-4D97-AF65-F5344CB8AC3E}">
        <p14:creationId xmlns:p14="http://schemas.microsoft.com/office/powerpoint/2010/main" val="1250986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reading this slide, how does your definition compare to the one that the state uses to define dyslexia.</a:t>
            </a:r>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4</a:t>
            </a:fld>
            <a:endParaRPr lang="en-US"/>
          </a:p>
        </p:txBody>
      </p:sp>
    </p:spTree>
    <p:extLst>
      <p:ext uri="{BB962C8B-B14F-4D97-AF65-F5344CB8AC3E}">
        <p14:creationId xmlns:p14="http://schemas.microsoft.com/office/powerpoint/2010/main" val="2104815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5</a:t>
            </a:fld>
            <a:endParaRPr lang="en-US"/>
          </a:p>
        </p:txBody>
      </p:sp>
    </p:spTree>
    <p:extLst>
      <p:ext uri="{BB962C8B-B14F-4D97-AF65-F5344CB8AC3E}">
        <p14:creationId xmlns:p14="http://schemas.microsoft.com/office/powerpoint/2010/main" val="260838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you worked with a student with dyslexia</a:t>
            </a:r>
            <a:r>
              <a:rPr lang="en-US" baseline="0" dirty="0" smtClean="0"/>
              <a:t> before? Have you ever suspected a student had dyslexia?  What did you do?</a:t>
            </a:r>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7</a:t>
            </a:fld>
            <a:endParaRPr lang="en-US"/>
          </a:p>
        </p:txBody>
      </p:sp>
    </p:spTree>
    <p:extLst>
      <p:ext uri="{BB962C8B-B14F-4D97-AF65-F5344CB8AC3E}">
        <p14:creationId xmlns:p14="http://schemas.microsoft.com/office/powerpoint/2010/main" val="1840108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you know about dysgraphia?  What are some characteristics of dysgraphia?</a:t>
            </a:r>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8</a:t>
            </a:fld>
            <a:endParaRPr lang="en-US"/>
          </a:p>
        </p:txBody>
      </p:sp>
    </p:spTree>
    <p:extLst>
      <p:ext uri="{BB962C8B-B14F-4D97-AF65-F5344CB8AC3E}">
        <p14:creationId xmlns:p14="http://schemas.microsoft.com/office/powerpoint/2010/main" val="1958779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a:t>
            </a:r>
            <a:r>
              <a:rPr lang="en-US" baseline="0" dirty="0" smtClean="0"/>
              <a:t> five minutes and answer these questions on the handout provided.  We will answer the questions during the presentation. </a:t>
            </a:r>
            <a:endParaRPr lang="en-US" dirty="0" smtClean="0"/>
          </a:p>
        </p:txBody>
      </p:sp>
      <p:sp>
        <p:nvSpPr>
          <p:cNvPr id="4" name="Slide Number Placeholder 3"/>
          <p:cNvSpPr>
            <a:spLocks noGrp="1"/>
          </p:cNvSpPr>
          <p:nvPr>
            <p:ph type="sldNum" sz="quarter" idx="10"/>
          </p:nvPr>
        </p:nvSpPr>
        <p:spPr/>
        <p:txBody>
          <a:bodyPr/>
          <a:lstStyle/>
          <a:p>
            <a:fld id="{50197A32-1613-014F-B2A7-A5CE71C2600C}" type="slidenum">
              <a:rPr lang="en-US" smtClean="0"/>
              <a:t>11</a:t>
            </a:fld>
            <a:endParaRPr lang="en-US"/>
          </a:p>
        </p:txBody>
      </p:sp>
    </p:spTree>
    <p:extLst>
      <p:ext uri="{BB962C8B-B14F-4D97-AF65-F5344CB8AC3E}">
        <p14:creationId xmlns:p14="http://schemas.microsoft.com/office/powerpoint/2010/main" val="536160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Phonological Awareness</a:t>
            </a:r>
            <a:r>
              <a:rPr lang="en-US" baseline="0" dirty="0" smtClean="0"/>
              <a:t> Continuum includes identifying sounds &amp; words in oral language, rhyming (cat/hat/bat), alliteration (Annie ant asks Alice for apples), sentences (identifying words in sentences), identifying syllables in words, identifying the onset and rime (b-at = bat), and identifying, segmenting, and manipulating phonemes in words.</a:t>
            </a:r>
            <a:endParaRPr lang="en-US" dirty="0"/>
          </a:p>
        </p:txBody>
      </p:sp>
      <p:sp>
        <p:nvSpPr>
          <p:cNvPr id="4" name="Slide Number Placeholder 3"/>
          <p:cNvSpPr>
            <a:spLocks noGrp="1"/>
          </p:cNvSpPr>
          <p:nvPr>
            <p:ph type="sldNum" sz="quarter" idx="10"/>
          </p:nvPr>
        </p:nvSpPr>
        <p:spPr/>
        <p:txBody>
          <a:bodyPr/>
          <a:lstStyle/>
          <a:p>
            <a:fld id="{50197A32-1613-014F-B2A7-A5CE71C2600C}" type="slidenum">
              <a:rPr lang="en-US" smtClean="0"/>
              <a:t>12</a:t>
            </a:fld>
            <a:endParaRPr lang="en-US"/>
          </a:p>
        </p:txBody>
      </p:sp>
    </p:spTree>
    <p:extLst>
      <p:ext uri="{BB962C8B-B14F-4D97-AF65-F5344CB8AC3E}">
        <p14:creationId xmlns:p14="http://schemas.microsoft.com/office/powerpoint/2010/main" val="2231800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DE0242-C3FB-EA4C-A9D8-64A38248A30F}"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5D3E-1643-DD44-8B5A-3FCBA29A89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E0242-C3FB-EA4C-A9D8-64A38248A30F}"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5D3E-1643-DD44-8B5A-3FCBA29A89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E0242-C3FB-EA4C-A9D8-64A38248A30F}"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5D3E-1643-DD44-8B5A-3FCBA29A89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DE0242-C3FB-EA4C-A9D8-64A38248A30F}"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5D3E-1643-DD44-8B5A-3FCBA29A89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0DE0242-C3FB-EA4C-A9D8-64A38248A30F}"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5D3E-1643-DD44-8B5A-3FCBA29A89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DE0242-C3FB-EA4C-A9D8-64A38248A30F}" type="datetimeFigureOut">
              <a:rPr lang="en-US" smtClean="0"/>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85D3E-1643-DD44-8B5A-3FCBA29A89E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DE0242-C3FB-EA4C-A9D8-64A38248A30F}" type="datetimeFigureOut">
              <a:rPr lang="en-US" smtClean="0"/>
              <a:t>1/26/16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85D3E-1643-DD44-8B5A-3FCBA29A89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DE0242-C3FB-EA4C-A9D8-64A38248A30F}" type="datetimeFigureOut">
              <a:rPr lang="en-US" smtClean="0"/>
              <a:t>1/26/16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85D3E-1643-DD44-8B5A-3FCBA29A89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E0242-C3FB-EA4C-A9D8-64A38248A30F}" type="datetimeFigureOut">
              <a:rPr lang="en-US" smtClean="0"/>
              <a:t>1/26/16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85D3E-1643-DD44-8B5A-3FCBA29A89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0DE0242-C3FB-EA4C-A9D8-64A38248A30F}" type="datetimeFigureOut">
              <a:rPr lang="en-US" smtClean="0"/>
              <a:t>1/26/16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D785D3E-1643-DD44-8B5A-3FCBA29A89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E0242-C3FB-EA4C-A9D8-64A38248A30F}" type="datetimeFigureOut">
              <a:rPr lang="en-US" smtClean="0"/>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85D3E-1643-DD44-8B5A-3FCBA29A89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0DE0242-C3FB-EA4C-A9D8-64A38248A30F}" type="datetimeFigureOut">
              <a:rPr lang="en-US" smtClean="0"/>
              <a:t>1/26/16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D785D3E-1643-DD44-8B5A-3FCBA29A89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yslexic.org.uk/research/genetics-dyslexi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jp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8m1fCz3ohMw" TargetMode="External"/><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hyperlink" Target="http://www.dyslexic.org.uk/research/genetics-dyslexia" TargetMode="External"/><Relationship Id="rId4" Type="http://schemas.openxmlformats.org/officeDocument/2006/relationships/hyperlink" Target="http://www.understood.org" TargetMode="External"/><Relationship Id="rId1" Type="http://schemas.openxmlformats.org/officeDocument/2006/relationships/slideLayout" Target="../slideLayouts/slideLayout2.xml"/><Relationship Id="rId2" Type="http://schemas.openxmlformats.org/officeDocument/2006/relationships/hyperlink" Target="http://www.childrenofthecode.org/interviews/shaywitz.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Dyslexia</a:t>
            </a:r>
            <a:endParaRPr lang="en-US" dirty="0"/>
          </a:p>
        </p:txBody>
      </p:sp>
      <p:sp>
        <p:nvSpPr>
          <p:cNvPr id="3" name="Subtitle 2"/>
          <p:cNvSpPr>
            <a:spLocks noGrp="1"/>
          </p:cNvSpPr>
          <p:nvPr>
            <p:ph type="subTitle" idx="1"/>
          </p:nvPr>
        </p:nvSpPr>
        <p:spPr/>
        <p:txBody>
          <a:bodyPr/>
          <a:lstStyle/>
          <a:p>
            <a:r>
              <a:rPr lang="en-US" dirty="0" smtClean="0"/>
              <a:t>by cherry c. lee</a:t>
            </a:r>
            <a:endParaRPr lang="en-US" dirty="0"/>
          </a:p>
        </p:txBody>
      </p:sp>
    </p:spTree>
    <p:extLst>
      <p:ext uri="{BB962C8B-B14F-4D97-AF65-F5344CB8AC3E}">
        <p14:creationId xmlns:p14="http://schemas.microsoft.com/office/powerpoint/2010/main" val="305884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Time to test your knowledge!</a:t>
            </a:r>
            <a:endParaRPr lang="en-US" dirty="0"/>
          </a:p>
        </p:txBody>
      </p:sp>
      <p:pic>
        <p:nvPicPr>
          <p:cNvPr id="7" name="Content Placeholder 6" descr="j0315598.jpg"/>
          <p:cNvPicPr>
            <a:picLocks noGrp="1" noChangeAspect="1"/>
          </p:cNvPicPr>
          <p:nvPr>
            <p:ph idx="1"/>
          </p:nvPr>
        </p:nvPicPr>
        <p:blipFill>
          <a:blip r:embed="rId2">
            <a:extLst>
              <a:ext uri="{28A0092B-C50C-407E-A947-70E740481C1C}">
                <a14:useLocalDpi xmlns:a14="http://schemas.microsoft.com/office/drawing/2010/main" val="0"/>
              </a:ext>
            </a:extLst>
          </a:blip>
          <a:srcRect l="9155" r="9155"/>
          <a:stretch>
            <a:fillRect/>
          </a:stretch>
        </p:blipFill>
        <p:spPr/>
      </p:pic>
      <p:sp>
        <p:nvSpPr>
          <p:cNvPr id="6" name="Text Placeholder 5"/>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0465968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your reading knowledge </a:t>
            </a:r>
            <a:endParaRPr lang="en-US" dirty="0"/>
          </a:p>
        </p:txBody>
      </p:sp>
      <p:sp>
        <p:nvSpPr>
          <p:cNvPr id="3" name="Content Placeholder 2"/>
          <p:cNvSpPr>
            <a:spLocks noGrp="1"/>
          </p:cNvSpPr>
          <p:nvPr>
            <p:ph idx="1"/>
          </p:nvPr>
        </p:nvSpPr>
        <p:spPr>
          <a:xfrm>
            <a:off x="822960" y="1124438"/>
            <a:ext cx="7520940" cy="3579849"/>
          </a:xfrm>
        </p:spPr>
        <p:txBody>
          <a:bodyPr>
            <a:noAutofit/>
          </a:bodyPr>
          <a:lstStyle/>
          <a:p>
            <a:r>
              <a:rPr lang="en-US" sz="1200" b="0" dirty="0" smtClean="0">
                <a:latin typeface="Century Gothic"/>
                <a:cs typeface="Century Gothic"/>
              </a:rPr>
              <a:t>Write your answers on the handout.</a:t>
            </a:r>
          </a:p>
          <a:p>
            <a:r>
              <a:rPr lang="en-US" sz="1200" b="0" dirty="0" smtClean="0">
                <a:latin typeface="Century Gothic"/>
                <a:cs typeface="Century Gothic"/>
              </a:rPr>
              <a:t>How many phonemes are in the words:</a:t>
            </a:r>
          </a:p>
          <a:p>
            <a:pPr>
              <a:buFont typeface="Wingdings" charset="2"/>
              <a:buChar char="u"/>
            </a:pPr>
            <a:r>
              <a:rPr lang="en-US" sz="1200" b="0" dirty="0" smtClean="0">
                <a:latin typeface="Century Gothic"/>
                <a:cs typeface="Century Gothic"/>
              </a:rPr>
              <a:t>Phoneme</a:t>
            </a:r>
          </a:p>
          <a:p>
            <a:pPr>
              <a:buFont typeface="Wingdings" charset="2"/>
              <a:buChar char="u"/>
            </a:pPr>
            <a:r>
              <a:rPr lang="en-US" sz="1200" b="0" dirty="0" smtClean="0">
                <a:latin typeface="Century Gothic"/>
                <a:cs typeface="Century Gothic"/>
              </a:rPr>
              <a:t>Fish</a:t>
            </a:r>
          </a:p>
          <a:p>
            <a:pPr>
              <a:buFont typeface="Wingdings" charset="2"/>
              <a:buChar char="u"/>
            </a:pPr>
            <a:r>
              <a:rPr lang="en-US" sz="1200" b="0" dirty="0">
                <a:latin typeface="Century Gothic"/>
                <a:cs typeface="Century Gothic"/>
              </a:rPr>
              <a:t>S</a:t>
            </a:r>
            <a:r>
              <a:rPr lang="en-US" sz="1200" b="0" dirty="0" smtClean="0">
                <a:latin typeface="Century Gothic"/>
                <a:cs typeface="Century Gothic"/>
              </a:rPr>
              <a:t>hower</a:t>
            </a:r>
          </a:p>
          <a:p>
            <a:pPr>
              <a:buFont typeface="Wingdings" charset="2"/>
              <a:buChar char="u"/>
            </a:pPr>
            <a:r>
              <a:rPr lang="en-US" sz="1200" b="0" dirty="0" smtClean="0">
                <a:latin typeface="Century Gothic"/>
                <a:cs typeface="Century Gothic"/>
              </a:rPr>
              <a:t>Sing</a:t>
            </a:r>
          </a:p>
          <a:p>
            <a:pPr>
              <a:buFont typeface="Wingdings" charset="2"/>
              <a:buChar char="u"/>
            </a:pPr>
            <a:r>
              <a:rPr lang="en-US" sz="1200" b="0" dirty="0">
                <a:latin typeface="Century Gothic"/>
                <a:cs typeface="Century Gothic"/>
              </a:rPr>
              <a:t>N</a:t>
            </a:r>
            <a:r>
              <a:rPr lang="en-US" sz="1200" b="0" dirty="0" smtClean="0">
                <a:latin typeface="Century Gothic"/>
                <a:cs typeface="Century Gothic"/>
              </a:rPr>
              <a:t>ight</a:t>
            </a:r>
          </a:p>
          <a:p>
            <a:pPr>
              <a:buFont typeface="Wingdings" charset="2"/>
              <a:buChar char="u"/>
            </a:pPr>
            <a:r>
              <a:rPr lang="en-US" sz="1200" b="0" dirty="0" smtClean="0">
                <a:latin typeface="Century Gothic"/>
                <a:cs typeface="Century Gothic"/>
              </a:rPr>
              <a:t>Ghost</a:t>
            </a:r>
          </a:p>
          <a:p>
            <a:pPr marL="0" indent="0"/>
            <a:r>
              <a:rPr lang="en-US" sz="1200" b="0" dirty="0" smtClean="0">
                <a:latin typeface="Century Gothic"/>
                <a:cs typeface="Century Gothic"/>
              </a:rPr>
              <a:t>-What is the difference between a grapheme, a morpheme, and a phoneme?</a:t>
            </a:r>
          </a:p>
          <a:p>
            <a:pPr marL="0" indent="0"/>
            <a:r>
              <a:rPr lang="en-US" sz="1200" b="0" dirty="0" smtClean="0">
                <a:latin typeface="Century Gothic"/>
                <a:cs typeface="Century Gothic"/>
              </a:rPr>
              <a:t>-What are the six syllable types?</a:t>
            </a:r>
          </a:p>
          <a:p>
            <a:pPr marL="0" indent="0"/>
            <a:r>
              <a:rPr lang="en-US" sz="1200" b="0" dirty="0" smtClean="0">
                <a:latin typeface="Century Gothic"/>
                <a:cs typeface="Century Gothic"/>
              </a:rPr>
              <a:t>-Why is spelling related to reading?</a:t>
            </a:r>
          </a:p>
          <a:p>
            <a:pPr marL="0" indent="0"/>
            <a:r>
              <a:rPr lang="en-US" sz="1200" b="0" dirty="0" smtClean="0">
                <a:latin typeface="Century Gothic"/>
                <a:cs typeface="Century Gothic"/>
              </a:rPr>
              <a:t>-How many letters are in the alphabet?  How many phonemes are in the alphabet?</a:t>
            </a:r>
          </a:p>
          <a:p>
            <a:pPr marL="0" indent="0"/>
            <a:r>
              <a:rPr lang="en-US" sz="1200" b="0" dirty="0" smtClean="0">
                <a:latin typeface="Century Gothic"/>
                <a:cs typeface="Century Gothic"/>
              </a:rPr>
              <a:t>-What are the five components of reading?</a:t>
            </a:r>
            <a:endParaRPr lang="en-US" sz="1200" b="0" dirty="0">
              <a:latin typeface="Century Gothic"/>
              <a:cs typeface="Century Gothic"/>
            </a:endParaRPr>
          </a:p>
        </p:txBody>
      </p:sp>
      <p:pic>
        <p:nvPicPr>
          <p:cNvPr id="4" name="Picture 3" descr="imgr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6395" y="365760"/>
            <a:ext cx="2327758" cy="1914769"/>
          </a:xfrm>
          <a:prstGeom prst="rect">
            <a:avLst/>
          </a:prstGeom>
        </p:spPr>
      </p:pic>
    </p:spTree>
    <p:extLst>
      <p:ext uri="{BB962C8B-B14F-4D97-AF65-F5344CB8AC3E}">
        <p14:creationId xmlns:p14="http://schemas.microsoft.com/office/powerpoint/2010/main" val="30673257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Phonological awareness Continuum</a:t>
            </a:r>
            <a:endParaRPr lang="en-US" dirty="0"/>
          </a:p>
        </p:txBody>
      </p:sp>
      <p:pic>
        <p:nvPicPr>
          <p:cNvPr id="14" name="Content Placeholder 13" descr="imgres.jpg"/>
          <p:cNvPicPr>
            <a:picLocks noGrp="1" noChangeAspect="1"/>
          </p:cNvPicPr>
          <p:nvPr>
            <p:ph idx="1"/>
          </p:nvPr>
        </p:nvPicPr>
        <p:blipFill>
          <a:blip r:embed="rId3">
            <a:extLst>
              <a:ext uri="{28A0092B-C50C-407E-A947-70E740481C1C}">
                <a14:useLocalDpi xmlns:a14="http://schemas.microsoft.com/office/drawing/2010/main" val="0"/>
              </a:ext>
            </a:extLst>
          </a:blip>
          <a:srcRect l="-28690" r="-28690"/>
          <a:stretch>
            <a:fillRect/>
          </a:stretch>
        </p:blipFill>
        <p:spPr>
          <a:xfrm>
            <a:off x="822325" y="1100138"/>
            <a:ext cx="7521575" cy="3579812"/>
          </a:xfrm>
        </p:spPr>
      </p:pic>
    </p:spTree>
    <p:extLst>
      <p:ext uri="{BB962C8B-B14F-4D97-AF65-F5344CB8AC3E}">
        <p14:creationId xmlns:p14="http://schemas.microsoft.com/office/powerpoint/2010/main" val="16336734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Phonemic awareness</a:t>
            </a:r>
            <a:endParaRPr lang="en-US" dirty="0"/>
          </a:p>
        </p:txBody>
      </p:sp>
      <p:pic>
        <p:nvPicPr>
          <p:cNvPr id="4" name="Content Placeholder 3" descr="imgres.png"/>
          <p:cNvPicPr>
            <a:picLocks noGrp="1" noChangeAspect="1"/>
          </p:cNvPicPr>
          <p:nvPr>
            <p:ph idx="1"/>
          </p:nvPr>
        </p:nvPicPr>
        <p:blipFill>
          <a:blip r:embed="rId3">
            <a:extLst>
              <a:ext uri="{28A0092B-C50C-407E-A947-70E740481C1C}">
                <a14:useLocalDpi xmlns:a14="http://schemas.microsoft.com/office/drawing/2010/main" val="0"/>
              </a:ext>
            </a:extLst>
          </a:blip>
          <a:srcRect t="15950" b="15950"/>
          <a:stretch>
            <a:fillRect/>
          </a:stretch>
        </p:blipFill>
        <p:spPr/>
      </p:pic>
    </p:spTree>
    <p:extLst>
      <p:ext uri="{BB962C8B-B14F-4D97-AF65-F5344CB8AC3E}">
        <p14:creationId xmlns:p14="http://schemas.microsoft.com/office/powerpoint/2010/main" val="13198071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Orthographic awareness</a:t>
            </a:r>
            <a:endParaRPr lang="en-US" dirty="0"/>
          </a:p>
        </p:txBody>
      </p:sp>
      <p:sp>
        <p:nvSpPr>
          <p:cNvPr id="5" name="Content Placeholder 4"/>
          <p:cNvSpPr>
            <a:spLocks noGrp="1"/>
          </p:cNvSpPr>
          <p:nvPr>
            <p:ph idx="1"/>
          </p:nvPr>
        </p:nvSpPr>
        <p:spPr/>
        <p:txBody>
          <a:bodyPr>
            <a:normAutofit/>
          </a:bodyPr>
          <a:lstStyle/>
          <a:p>
            <a:r>
              <a:rPr lang="en-US" sz="2800" b="0" dirty="0" smtClean="0">
                <a:latin typeface="Century Gothic"/>
                <a:cs typeface="Century Gothic"/>
              </a:rPr>
              <a:t>Orthographic Awareness is the cognitive ability to store letter shapes and words in the mind. It involves visual memory and is letter specific to letter symbols and sounds, as well as the specific memory for letters and letter patterns in printed words.</a:t>
            </a:r>
            <a:endParaRPr lang="en-US" sz="2800" b="0" dirty="0">
              <a:latin typeface="Century Gothic"/>
              <a:cs typeface="Century Gothic"/>
            </a:endParaRPr>
          </a:p>
        </p:txBody>
      </p:sp>
      <p:pic>
        <p:nvPicPr>
          <p:cNvPr id="7" name="Picture 6"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4962769"/>
            <a:ext cx="2133600" cy="1841500"/>
          </a:xfrm>
          <a:prstGeom prst="rect">
            <a:avLst/>
          </a:prstGeom>
        </p:spPr>
      </p:pic>
    </p:spTree>
    <p:extLst>
      <p:ext uri="{BB962C8B-B14F-4D97-AF65-F5344CB8AC3E}">
        <p14:creationId xmlns:p14="http://schemas.microsoft.com/office/powerpoint/2010/main" val="3343883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brain, genetics, </a:t>
            </a:r>
            <a:r>
              <a:rPr lang="en-US" dirty="0" smtClean="0"/>
              <a:t>and dyslexia</a:t>
            </a:r>
            <a:endParaRPr lang="en-US" dirty="0"/>
          </a:p>
        </p:txBody>
      </p:sp>
      <p:sp>
        <p:nvSpPr>
          <p:cNvPr id="3" name="Text Placeholder 2"/>
          <p:cNvSpPr>
            <a:spLocks noGrp="1"/>
          </p:cNvSpPr>
          <p:nvPr>
            <p:ph type="body" idx="1"/>
          </p:nvPr>
        </p:nvSpPr>
        <p:spPr/>
        <p:txBody>
          <a:bodyPr/>
          <a:lstStyle/>
          <a:p>
            <a:r>
              <a:rPr lang="en-US" smtClean="0"/>
              <a:t>What current research says…</a:t>
            </a:r>
            <a:endParaRPr lang="en-US" dirty="0"/>
          </a:p>
        </p:txBody>
      </p:sp>
    </p:spTree>
    <p:extLst>
      <p:ext uri="{BB962C8B-B14F-4D97-AF65-F5344CB8AC3E}">
        <p14:creationId xmlns:p14="http://schemas.microsoft.com/office/powerpoint/2010/main" val="93651071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a:t>
            </a:r>
            <a:r>
              <a:rPr lang="en-US" dirty="0" smtClean="0"/>
              <a:t>clip</a:t>
            </a:r>
            <a:endParaRPr lang="en-US" dirty="0"/>
          </a:p>
        </p:txBody>
      </p:sp>
      <p:sp>
        <p:nvSpPr>
          <p:cNvPr id="3" name="Content Placeholder 2"/>
          <p:cNvSpPr>
            <a:spLocks noGrp="1"/>
          </p:cNvSpPr>
          <p:nvPr>
            <p:ph idx="1"/>
          </p:nvPr>
        </p:nvSpPr>
        <p:spPr/>
        <p:txBody>
          <a:bodyPr>
            <a:normAutofit/>
          </a:bodyPr>
          <a:lstStyle/>
          <a:p>
            <a:r>
              <a:rPr lang="en-US" dirty="0" smtClean="0"/>
              <a:t>https://</a:t>
            </a:r>
            <a:r>
              <a:rPr lang="en-US" dirty="0" err="1" smtClean="0"/>
              <a:t>www.understood.org</a:t>
            </a:r>
            <a:r>
              <a:rPr lang="en-US" dirty="0" smtClean="0"/>
              <a:t>/en/learning-attention-issues/child-learning-disabilities/dyslexia/video-inside-the-dyslexic-brain</a:t>
            </a:r>
            <a:endParaRPr lang="en-US" dirty="0"/>
          </a:p>
        </p:txBody>
      </p:sp>
      <p:sp>
        <p:nvSpPr>
          <p:cNvPr id="4" name="Text Placeholder 3"/>
          <p:cNvSpPr>
            <a:spLocks noGrp="1"/>
          </p:cNvSpPr>
          <p:nvPr>
            <p:ph type="body" sz="half" idx="4294967295"/>
          </p:nvPr>
        </p:nvSpPr>
        <p:spPr>
          <a:xfrm rot="19140000">
            <a:off x="0" y="2252663"/>
            <a:ext cx="5794375" cy="623887"/>
          </a:xfrm>
        </p:spPr>
        <p:txBody>
          <a:bodyPr/>
          <a:lstStyle/>
          <a:p>
            <a:r>
              <a:rPr lang="en-US" smtClean="0"/>
              <a:t>From www.understood.org</a:t>
            </a:r>
            <a:endParaRPr lang="en-US" dirty="0"/>
          </a:p>
        </p:txBody>
      </p:sp>
    </p:spTree>
    <p:extLst>
      <p:ext uri="{BB962C8B-B14F-4D97-AF65-F5344CB8AC3E}">
        <p14:creationId xmlns:p14="http://schemas.microsoft.com/office/powerpoint/2010/main" val="2576735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Pioneer in dyslexia Research:  Sally </a:t>
            </a:r>
            <a:r>
              <a:rPr lang="en-US" dirty="0" err="1" smtClean="0"/>
              <a:t>Shaywitz</a:t>
            </a:r>
            <a:endParaRPr lang="en-US" dirty="0"/>
          </a:p>
        </p:txBody>
      </p:sp>
      <p:sp>
        <p:nvSpPr>
          <p:cNvPr id="3" name="Content Placeholder 2"/>
          <p:cNvSpPr>
            <a:spLocks noGrp="1"/>
          </p:cNvSpPr>
          <p:nvPr>
            <p:ph idx="1"/>
          </p:nvPr>
        </p:nvSpPr>
        <p:spPr/>
        <p:txBody>
          <a:bodyPr>
            <a:normAutofit fontScale="85000" lnSpcReduction="20000"/>
          </a:bodyPr>
          <a:lstStyle/>
          <a:p>
            <a:r>
              <a:rPr lang="en-US" sz="2800" b="0" dirty="0" err="1"/>
              <a:t>Shaywitz</a:t>
            </a:r>
            <a:r>
              <a:rPr lang="en-US" sz="2800" b="0" dirty="0"/>
              <a:t> (1996) investigated the “neurobiology of reading” through various fMRI studies, including the specific “neural architecture for reading printed word” (p. 103). She explains that medical science can help explain the neurobiological difference in persons with dyslexia and those without.  </a:t>
            </a:r>
            <a:r>
              <a:rPr lang="en-US" sz="2800" b="0" dirty="0"/>
              <a:t> </a:t>
            </a:r>
            <a:endParaRPr lang="en-US" sz="2800" b="0" dirty="0" smtClean="0"/>
          </a:p>
          <a:p>
            <a:r>
              <a:rPr lang="en-US" sz="2800" b="0" dirty="0" smtClean="0"/>
              <a:t>Her website provides additional research on brain imaging.</a:t>
            </a:r>
          </a:p>
          <a:p>
            <a:r>
              <a:rPr lang="en-US" sz="2800" b="0" dirty="0"/>
              <a:t>http://</a:t>
            </a:r>
            <a:r>
              <a:rPr lang="en-US" sz="2800" b="0" dirty="0" err="1"/>
              <a:t>www.childrenofthecode.org</a:t>
            </a:r>
            <a:r>
              <a:rPr lang="en-US" sz="2800" b="0" dirty="0"/>
              <a:t>/interviews/</a:t>
            </a:r>
            <a:r>
              <a:rPr lang="en-US" sz="2800" b="0" dirty="0" err="1"/>
              <a:t>shaywitz.htm</a:t>
            </a:r>
            <a:endParaRPr lang="en-US" sz="2800" b="0" dirty="0"/>
          </a:p>
        </p:txBody>
      </p:sp>
      <p:pic>
        <p:nvPicPr>
          <p:cNvPr id="4" name="Picture 3" descr="sear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5820" y="5057531"/>
            <a:ext cx="1271465" cy="1754980"/>
          </a:xfrm>
          <a:prstGeom prst="rect">
            <a:avLst/>
          </a:prstGeom>
        </p:spPr>
      </p:pic>
    </p:spTree>
    <p:extLst>
      <p:ext uri="{BB962C8B-B14F-4D97-AF65-F5344CB8AC3E}">
        <p14:creationId xmlns:p14="http://schemas.microsoft.com/office/powerpoint/2010/main" val="1721037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 &amp; Dyslexia</a:t>
            </a:r>
            <a:endParaRPr lang="en-US" dirty="0"/>
          </a:p>
        </p:txBody>
      </p:sp>
      <p:sp>
        <p:nvSpPr>
          <p:cNvPr id="3" name="Content Placeholder 2"/>
          <p:cNvSpPr>
            <a:spLocks noGrp="1"/>
          </p:cNvSpPr>
          <p:nvPr>
            <p:ph idx="1"/>
          </p:nvPr>
        </p:nvSpPr>
        <p:spPr/>
        <p:txBody>
          <a:bodyPr/>
          <a:lstStyle/>
          <a:p>
            <a:r>
              <a:rPr lang="en-US" sz="1800" b="0" dirty="0" smtClean="0">
                <a:latin typeface="Century Gothic"/>
                <a:cs typeface="Century Gothic"/>
              </a:rPr>
              <a:t>“One of the strongest risk factors for dyslexia is having a close relative with reading problems, i.e. having a family history of dyslexia.  Comparing identical and non-identical twins has shown that your genes account for about half your reading skills and upbringing and environment the other half (i.e. the heritability of dyslexia is 50%).  But dyslexia is a complex cognitive problem that is several levels removed form the proteins whose synthesis genes control; so working out the genetic factors interact with environmental factors to cause reading problems is difficult.”</a:t>
            </a:r>
          </a:p>
          <a:p>
            <a:r>
              <a:rPr lang="en-US" sz="1800" b="0" dirty="0" smtClean="0">
                <a:latin typeface="Century Gothic"/>
                <a:cs typeface="Century Gothic"/>
              </a:rPr>
              <a:t>From </a:t>
            </a:r>
            <a:r>
              <a:rPr lang="en-US" sz="1800" b="0" dirty="0" smtClean="0">
                <a:latin typeface="Century Gothic"/>
                <a:cs typeface="Century Gothic"/>
                <a:hlinkClick r:id="rId2"/>
              </a:rPr>
              <a:t>www.dyslexic.org.uk/research/genetics-dyslexia</a:t>
            </a:r>
            <a:endParaRPr lang="en-US" sz="1800" b="0" dirty="0" smtClean="0">
              <a:latin typeface="Century Gothic"/>
              <a:cs typeface="Century Gothic"/>
            </a:endParaRPr>
          </a:p>
          <a:p>
            <a:endParaRPr lang="en-US" dirty="0" smtClean="0"/>
          </a:p>
        </p:txBody>
      </p:sp>
    </p:spTree>
    <p:extLst>
      <p:ext uri="{BB962C8B-B14F-4D97-AF65-F5344CB8AC3E}">
        <p14:creationId xmlns:p14="http://schemas.microsoft.com/office/powerpoint/2010/main" val="435056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components of reading</a:t>
            </a:r>
            <a:endParaRPr lang="en-US" dirty="0"/>
          </a:p>
        </p:txBody>
      </p:sp>
      <p:sp>
        <p:nvSpPr>
          <p:cNvPr id="3" name="Text Placeholder 2"/>
          <p:cNvSpPr>
            <a:spLocks noGrp="1"/>
          </p:cNvSpPr>
          <p:nvPr>
            <p:ph type="body" idx="1"/>
          </p:nvPr>
        </p:nvSpPr>
        <p:spPr/>
        <p:txBody>
          <a:bodyPr>
            <a:normAutofit fontScale="77500" lnSpcReduction="20000"/>
          </a:bodyPr>
          <a:lstStyle/>
          <a:p>
            <a:r>
              <a:rPr lang="en-US" dirty="0" smtClean="0"/>
              <a:t>Supporting reading instruction using best practice</a:t>
            </a:r>
            <a:endParaRPr lang="en-US" dirty="0"/>
          </a:p>
        </p:txBody>
      </p:sp>
    </p:spTree>
    <p:extLst>
      <p:ext uri="{BB962C8B-B14F-4D97-AF65-F5344CB8AC3E}">
        <p14:creationId xmlns:p14="http://schemas.microsoft.com/office/powerpoint/2010/main" val="129950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dyslexia?</a:t>
            </a:r>
            <a:endParaRPr lang="en-US" dirty="0"/>
          </a:p>
        </p:txBody>
      </p:sp>
      <p:sp>
        <p:nvSpPr>
          <p:cNvPr id="3" name="Content Placeholder 2"/>
          <p:cNvSpPr>
            <a:spLocks noGrp="1"/>
          </p:cNvSpPr>
          <p:nvPr>
            <p:ph idx="1"/>
          </p:nvPr>
        </p:nvSpPr>
        <p:spPr/>
        <p:txBody>
          <a:bodyPr>
            <a:normAutofit fontScale="92500" lnSpcReduction="10000"/>
          </a:bodyPr>
          <a:lstStyle/>
          <a:p>
            <a:endParaRPr lang="en-US" sz="2400" dirty="0" smtClean="0">
              <a:latin typeface="Century Gothic"/>
              <a:cs typeface="Century Gothic"/>
            </a:endParaRPr>
          </a:p>
          <a:p>
            <a:r>
              <a:rPr lang="en-US" sz="2400" dirty="0" smtClean="0">
                <a:latin typeface="Century Gothic"/>
                <a:cs typeface="Century Gothic"/>
              </a:rPr>
              <a:t>From the Texas Dyslexia Handbook (2014):</a:t>
            </a:r>
          </a:p>
          <a:p>
            <a:r>
              <a:rPr lang="en-US" sz="2400" dirty="0" smtClean="0">
                <a:latin typeface="Century Gothic"/>
                <a:cs typeface="Century Gothic"/>
              </a:rPr>
              <a:t>The student who struggles with reading and spelling often puzzles teachers and parents.  The student displays ability to learn in the absence of print and receives the same classroom instruction that benefits most children; however, the student continues to struggle with some or all of the many facets of reading and spelling.  This student may be a student with dyslexia.</a:t>
            </a:r>
          </a:p>
          <a:p>
            <a:pPr>
              <a:buAutoNum type="arabicParenBoth"/>
            </a:pPr>
            <a:endParaRPr lang="en-US" dirty="0"/>
          </a:p>
        </p:txBody>
      </p:sp>
    </p:spTree>
    <p:extLst>
      <p:ext uri="{BB962C8B-B14F-4D97-AF65-F5344CB8AC3E}">
        <p14:creationId xmlns:p14="http://schemas.microsoft.com/office/powerpoint/2010/main" val="355537407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Five components of reading</a:t>
            </a:r>
            <a:endParaRPr lang="en-US" dirty="0"/>
          </a:p>
        </p:txBody>
      </p:sp>
      <p:pic>
        <p:nvPicPr>
          <p:cNvPr id="4" name="Content Placeholder 3" descr="imgres.png"/>
          <p:cNvPicPr>
            <a:picLocks noGrp="1" noChangeAspect="1"/>
          </p:cNvPicPr>
          <p:nvPr>
            <p:ph idx="1"/>
          </p:nvPr>
        </p:nvPicPr>
        <p:blipFill>
          <a:blip r:embed="rId2">
            <a:extLst>
              <a:ext uri="{28A0092B-C50C-407E-A947-70E740481C1C}">
                <a14:useLocalDpi xmlns:a14="http://schemas.microsoft.com/office/drawing/2010/main" val="0"/>
              </a:ext>
            </a:extLst>
          </a:blip>
          <a:srcRect l="-74423" r="-74423"/>
          <a:stretch>
            <a:fillRect/>
          </a:stretch>
        </p:blipFill>
        <p:spPr>
          <a:xfrm>
            <a:off x="-740117" y="914400"/>
            <a:ext cx="7520940" cy="3579849"/>
          </a:xfrm>
        </p:spPr>
      </p:pic>
      <p:pic>
        <p:nvPicPr>
          <p:cNvPr id="5" name="Picture 4"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9365" y="1420849"/>
            <a:ext cx="2654300" cy="3073400"/>
          </a:xfrm>
          <a:prstGeom prst="rect">
            <a:avLst/>
          </a:prstGeom>
        </p:spPr>
      </p:pic>
    </p:spTree>
    <p:extLst>
      <p:ext uri="{BB962C8B-B14F-4D97-AF65-F5344CB8AC3E}">
        <p14:creationId xmlns:p14="http://schemas.microsoft.com/office/powerpoint/2010/main" val="399040836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Components of Reading:  </a:t>
            </a:r>
            <a:br>
              <a:rPr lang="en-US" dirty="0" smtClean="0"/>
            </a:br>
            <a:r>
              <a:rPr lang="en-US" dirty="0" smtClean="0"/>
              <a:t>Phonemic Awareness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latin typeface="Century Gothic"/>
              <a:cs typeface="Century Gothic"/>
            </a:endParaRPr>
          </a:p>
          <a:p>
            <a:r>
              <a:rPr lang="en-US" sz="1900" b="0" dirty="0" smtClean="0">
                <a:latin typeface="Century Gothic"/>
                <a:cs typeface="Century Gothic"/>
              </a:rPr>
              <a:t>the </a:t>
            </a:r>
            <a:r>
              <a:rPr lang="en-US" sz="1900" b="0" dirty="0">
                <a:latin typeface="Century Gothic"/>
                <a:cs typeface="Century Gothic"/>
              </a:rPr>
              <a:t>ability to recognize that words are composed of discrete segments of speech sounds</a:t>
            </a:r>
          </a:p>
          <a:p>
            <a:endParaRPr lang="en-US" sz="1900" b="0" dirty="0">
              <a:latin typeface="Century Gothic"/>
              <a:cs typeface="Century Gothic"/>
            </a:endParaRPr>
          </a:p>
          <a:p>
            <a:r>
              <a:rPr lang="en-US" sz="1900" b="0" dirty="0">
                <a:latin typeface="Century Gothic"/>
                <a:cs typeface="Century Gothic"/>
              </a:rPr>
              <a:t>Key focus:  blending, segmenting, manipulating sounds in speech, rhyme, and alliteration</a:t>
            </a:r>
            <a:r>
              <a:rPr lang="en-US" sz="1900" b="0" dirty="0" smtClean="0">
                <a:latin typeface="Century Gothic"/>
                <a:cs typeface="Century Gothic"/>
              </a:rPr>
              <a:t>.</a:t>
            </a:r>
            <a:endParaRPr lang="en-US" sz="1900" b="0" dirty="0">
              <a:latin typeface="Century Gothic"/>
              <a:cs typeface="Century Gothic"/>
            </a:endParaRPr>
          </a:p>
          <a:p>
            <a:r>
              <a:rPr lang="en-US" sz="1900" b="0" dirty="0">
                <a:latin typeface="Century Gothic"/>
                <a:cs typeface="Century Gothic"/>
              </a:rPr>
              <a:t>Learning activities: read rhyming books, match rhyming pictures, make a collage of rhyming words, identify words that rhyme, create silly sentences with alliteration, use counters or magnetic letters to sound out a word, say segmented words and have students say the entire word, putting the onset &amp; rime together (/c/-/at/ = cat, play games in which students blend onset &amp; rime together, play sound bingo, have students use counters or magnetic letters to sound out a word</a:t>
            </a:r>
          </a:p>
        </p:txBody>
      </p:sp>
      <p:pic>
        <p:nvPicPr>
          <p:cNvPr id="4" name="Picture 3" descr="imgr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1400" y="4991100"/>
            <a:ext cx="3022600" cy="1866900"/>
          </a:xfrm>
          <a:prstGeom prst="rect">
            <a:avLst/>
          </a:prstGeom>
        </p:spPr>
      </p:pic>
    </p:spTree>
    <p:extLst>
      <p:ext uri="{BB962C8B-B14F-4D97-AF65-F5344CB8AC3E}">
        <p14:creationId xmlns:p14="http://schemas.microsoft.com/office/powerpoint/2010/main" val="35209941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components of reading:  </a:t>
            </a:r>
            <a:br>
              <a:rPr lang="en-US" dirty="0" smtClean="0"/>
            </a:br>
            <a:r>
              <a:rPr lang="en-US" dirty="0" smtClean="0"/>
              <a:t>Phonics</a:t>
            </a:r>
            <a:endParaRPr lang="en-US" dirty="0"/>
          </a:p>
        </p:txBody>
      </p:sp>
      <p:sp>
        <p:nvSpPr>
          <p:cNvPr id="3" name="Content Placeholder 2"/>
          <p:cNvSpPr>
            <a:spLocks noGrp="1"/>
          </p:cNvSpPr>
          <p:nvPr>
            <p:ph idx="1"/>
          </p:nvPr>
        </p:nvSpPr>
        <p:spPr/>
        <p:txBody>
          <a:bodyPr>
            <a:normAutofit/>
          </a:bodyPr>
          <a:lstStyle/>
          <a:p>
            <a:endParaRPr lang="en-US" sz="1800" b="0" dirty="0">
              <a:latin typeface="Century Gothic"/>
              <a:cs typeface="Century Gothic"/>
            </a:endParaRPr>
          </a:p>
          <a:p>
            <a:r>
              <a:rPr lang="en-US" sz="1800" b="0" dirty="0">
                <a:latin typeface="Century Gothic"/>
                <a:cs typeface="Century Gothic"/>
              </a:rPr>
              <a:t>the relationship between sounds &amp; letters &amp; how those sounds are represented in print</a:t>
            </a:r>
          </a:p>
          <a:p>
            <a:r>
              <a:rPr lang="en-US" sz="1800" b="0" dirty="0" smtClean="0">
                <a:latin typeface="Century Gothic"/>
                <a:cs typeface="Century Gothic"/>
              </a:rPr>
              <a:t>Learning </a:t>
            </a:r>
            <a:r>
              <a:rPr lang="en-US" sz="1800" b="0" dirty="0">
                <a:latin typeface="Century Gothic"/>
                <a:cs typeface="Century Gothic"/>
              </a:rPr>
              <a:t>activities:  match plastic letters to letters on a mat/pocket chart, group words by common spelling patterns, sort words by initial or ending consonant sounds, identify suffixes, prefixes, and root words when learning new vocabulary, match pictures of words to make compound words, teach syllable patterns, sort and classify words and objects by vowel sounds</a:t>
            </a: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3100" y="4457700"/>
            <a:ext cx="3390900" cy="2400300"/>
          </a:xfrm>
          <a:prstGeom prst="rect">
            <a:avLst/>
          </a:prstGeom>
        </p:spPr>
      </p:pic>
    </p:spTree>
    <p:extLst>
      <p:ext uri="{BB962C8B-B14F-4D97-AF65-F5344CB8AC3E}">
        <p14:creationId xmlns:p14="http://schemas.microsoft.com/office/powerpoint/2010/main" val="31640904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components of reading:</a:t>
            </a:r>
            <a:br>
              <a:rPr lang="en-US" dirty="0" smtClean="0"/>
            </a:br>
            <a:r>
              <a:rPr lang="en-US" dirty="0" smtClean="0"/>
              <a:t>fluency</a:t>
            </a:r>
            <a:endParaRPr lang="en-US" dirty="0"/>
          </a:p>
        </p:txBody>
      </p:sp>
      <p:sp>
        <p:nvSpPr>
          <p:cNvPr id="3" name="Content Placeholder 2"/>
          <p:cNvSpPr>
            <a:spLocks noGrp="1"/>
          </p:cNvSpPr>
          <p:nvPr>
            <p:ph idx="1"/>
          </p:nvPr>
        </p:nvSpPr>
        <p:spPr/>
        <p:txBody>
          <a:bodyPr>
            <a:noAutofit/>
          </a:bodyPr>
          <a:lstStyle/>
          <a:p>
            <a:r>
              <a:rPr lang="en-US" sz="2000" b="0" dirty="0" smtClean="0">
                <a:latin typeface="Century Gothic"/>
                <a:cs typeface="Century Gothic"/>
              </a:rPr>
              <a:t>the </a:t>
            </a:r>
            <a:r>
              <a:rPr lang="en-US" sz="2000" b="0" dirty="0">
                <a:latin typeface="Century Gothic"/>
                <a:cs typeface="Century Gothic"/>
              </a:rPr>
              <a:t>ability to read text accurately, quickly, and with appropriate expression</a:t>
            </a:r>
          </a:p>
          <a:p>
            <a:r>
              <a:rPr lang="en-US" sz="2000" b="0" dirty="0" smtClean="0">
                <a:latin typeface="Century Gothic"/>
                <a:cs typeface="Century Gothic"/>
              </a:rPr>
              <a:t>Intervention </a:t>
            </a:r>
            <a:r>
              <a:rPr lang="en-US" sz="2000" b="0" dirty="0">
                <a:latin typeface="Century Gothic"/>
                <a:cs typeface="Century Gothic"/>
              </a:rPr>
              <a:t>activities: listen to text first, then read along with a CD/computer, use a tracker card, use choral reading, reader’s theater, echo reading, or paired reading, model fluent reading across various genres &amp; texts, practice timed reading &amp; rereading, chart, graph &amp; monitor fluency growth, practice reading &amp; rereading sight words in columns, rows, phrases, and sentences to build automaticity</a:t>
            </a: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2800" y="4356100"/>
            <a:ext cx="3251200" cy="2501900"/>
          </a:xfrm>
          <a:prstGeom prst="rect">
            <a:avLst/>
          </a:prstGeom>
        </p:spPr>
      </p:pic>
    </p:spTree>
    <p:extLst>
      <p:ext uri="{BB962C8B-B14F-4D97-AF65-F5344CB8AC3E}">
        <p14:creationId xmlns:p14="http://schemas.microsoft.com/office/powerpoint/2010/main" val="25242289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components of reading:  </a:t>
            </a:r>
            <a:br>
              <a:rPr lang="en-US" dirty="0" smtClean="0"/>
            </a:br>
            <a:r>
              <a:rPr lang="en-US" dirty="0" smtClean="0"/>
              <a:t>Vocabulary</a:t>
            </a:r>
            <a:endParaRPr lang="en-US" dirty="0"/>
          </a:p>
        </p:txBody>
      </p:sp>
      <p:sp>
        <p:nvSpPr>
          <p:cNvPr id="3" name="Content Placeholder 2"/>
          <p:cNvSpPr>
            <a:spLocks noGrp="1"/>
          </p:cNvSpPr>
          <p:nvPr>
            <p:ph idx="1"/>
          </p:nvPr>
        </p:nvSpPr>
        <p:spPr/>
        <p:txBody>
          <a:bodyPr>
            <a:noAutofit/>
          </a:bodyPr>
          <a:lstStyle/>
          <a:p>
            <a:r>
              <a:rPr lang="en-US" sz="2000" b="0" dirty="0" smtClean="0">
                <a:latin typeface="Century Gothic"/>
                <a:cs typeface="Century Gothic"/>
              </a:rPr>
              <a:t>the </a:t>
            </a:r>
            <a:r>
              <a:rPr lang="en-US" sz="2000" b="0" dirty="0">
                <a:latin typeface="Century Gothic"/>
                <a:cs typeface="Century Gothic"/>
              </a:rPr>
              <a:t>meaning of words</a:t>
            </a:r>
          </a:p>
          <a:p>
            <a:r>
              <a:rPr lang="en-US" sz="2000" b="0" dirty="0" smtClean="0">
                <a:latin typeface="Century Gothic"/>
                <a:cs typeface="Century Gothic"/>
              </a:rPr>
              <a:t>Instructional </a:t>
            </a:r>
            <a:r>
              <a:rPr lang="en-US" sz="2000" b="0" dirty="0">
                <a:latin typeface="Century Gothic"/>
                <a:cs typeface="Century Gothic"/>
              </a:rPr>
              <a:t>activities:  interact with academic vocabulary words on a word wall, design a prefix &amp; suffix wall, create a picture collage that illustrates a vocabulary word, use graphic organizers, play memory or concentration by matching words &amp; definitions, find relationships between associated words, use analogies to explore word relationships, interact with academic vocabulary six or more times during the week, sing songs that are descriptive of words, act out vocabulary words</a:t>
            </a: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4533900"/>
            <a:ext cx="3505200" cy="2324100"/>
          </a:xfrm>
          <a:prstGeom prst="rect">
            <a:avLst/>
          </a:prstGeom>
        </p:spPr>
      </p:pic>
    </p:spTree>
    <p:extLst>
      <p:ext uri="{BB962C8B-B14F-4D97-AF65-F5344CB8AC3E}">
        <p14:creationId xmlns:p14="http://schemas.microsoft.com/office/powerpoint/2010/main" val="250704133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Components of reading:</a:t>
            </a:r>
            <a:br>
              <a:rPr lang="en-US" dirty="0" smtClean="0"/>
            </a:br>
            <a:r>
              <a:rPr lang="en-US" dirty="0" smtClean="0"/>
              <a:t>reading comprehension</a:t>
            </a:r>
            <a:endParaRPr lang="en-US" dirty="0"/>
          </a:p>
        </p:txBody>
      </p:sp>
      <p:sp>
        <p:nvSpPr>
          <p:cNvPr id="3" name="Content Placeholder 2"/>
          <p:cNvSpPr>
            <a:spLocks noGrp="1"/>
          </p:cNvSpPr>
          <p:nvPr>
            <p:ph idx="1"/>
          </p:nvPr>
        </p:nvSpPr>
        <p:spPr/>
        <p:txBody>
          <a:bodyPr>
            <a:normAutofit fontScale="92500"/>
          </a:bodyPr>
          <a:lstStyle/>
          <a:p>
            <a:r>
              <a:rPr lang="en-US" sz="2000" b="0" dirty="0" smtClean="0">
                <a:latin typeface="Century Gothic"/>
                <a:cs typeface="Century Gothic"/>
              </a:rPr>
              <a:t>the </a:t>
            </a:r>
            <a:r>
              <a:rPr lang="en-US" sz="2000" b="0" dirty="0">
                <a:latin typeface="Century Gothic"/>
                <a:cs typeface="Century Gothic"/>
              </a:rPr>
              <a:t>ability to read text, process, and understand its meaning.</a:t>
            </a:r>
          </a:p>
          <a:p>
            <a:endParaRPr lang="en-US" sz="2000" b="0" dirty="0">
              <a:latin typeface="Century Gothic"/>
              <a:cs typeface="Century Gothic"/>
            </a:endParaRPr>
          </a:p>
          <a:p>
            <a:r>
              <a:rPr lang="en-US" sz="2000" b="0" dirty="0">
                <a:latin typeface="Century Gothic"/>
                <a:cs typeface="Century Gothic"/>
              </a:rPr>
              <a:t>Learning activities:  access prior knowledge by discussing a book or selection before reading, make real life connections, retell a story by acting it or drawing it out, break long passages into shorter reading segments, make predictions before and confirm them during reading, write short summaries after reading, use graphic organizers, </a:t>
            </a:r>
            <a:r>
              <a:rPr lang="en-US" sz="2000" b="0" dirty="0" smtClean="0">
                <a:latin typeface="Century Gothic"/>
                <a:cs typeface="Century Gothic"/>
              </a:rPr>
              <a:t>Venn </a:t>
            </a:r>
            <a:r>
              <a:rPr lang="en-US" sz="2000" b="0" dirty="0">
                <a:latin typeface="Century Gothic"/>
                <a:cs typeface="Century Gothic"/>
              </a:rPr>
              <a:t>diagrams, and annotation of text while reading to deepen understanding, identify text features, determine genre of text and author’s purpose</a:t>
            </a: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8462" y="4643072"/>
            <a:ext cx="2305538" cy="2214927"/>
          </a:xfrm>
          <a:prstGeom prst="rect">
            <a:avLst/>
          </a:prstGeom>
        </p:spPr>
      </p:pic>
    </p:spTree>
    <p:extLst>
      <p:ext uri="{BB962C8B-B14F-4D97-AF65-F5344CB8AC3E}">
        <p14:creationId xmlns:p14="http://schemas.microsoft.com/office/powerpoint/2010/main" val="147832280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RISK factors</a:t>
            </a:r>
            <a:endParaRPr lang="en-US" dirty="0"/>
          </a:p>
        </p:txBody>
      </p:sp>
      <p:sp>
        <p:nvSpPr>
          <p:cNvPr id="5" name="Text Placeholder 4"/>
          <p:cNvSpPr>
            <a:spLocks noGrp="1"/>
          </p:cNvSpPr>
          <p:nvPr>
            <p:ph type="body" idx="1"/>
          </p:nvPr>
        </p:nvSpPr>
        <p:spPr/>
        <p:txBody>
          <a:bodyPr/>
          <a:lstStyle/>
          <a:p>
            <a:r>
              <a:rPr lang="en-US" dirty="0" smtClean="0"/>
              <a:t>Associated with dyslexia</a:t>
            </a:r>
            <a:endParaRPr lang="en-US" dirty="0"/>
          </a:p>
        </p:txBody>
      </p:sp>
    </p:spTree>
    <p:extLst>
      <p:ext uri="{BB962C8B-B14F-4D97-AF65-F5344CB8AC3E}">
        <p14:creationId xmlns:p14="http://schemas.microsoft.com/office/powerpoint/2010/main" val="22310724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189" y="365760"/>
            <a:ext cx="8321041" cy="548640"/>
          </a:xfrm>
        </p:spPr>
        <p:txBody>
          <a:bodyPr/>
          <a:lstStyle/>
          <a:p>
            <a:r>
              <a:rPr lang="en-US" dirty="0" smtClean="0"/>
              <a:t>Common risk factors associated with dyslexia:  Preschool</a:t>
            </a:r>
            <a:endParaRPr lang="en-US" dirty="0"/>
          </a:p>
        </p:txBody>
      </p:sp>
      <p:sp>
        <p:nvSpPr>
          <p:cNvPr id="3" name="Content Placeholder 2"/>
          <p:cNvSpPr>
            <a:spLocks noGrp="1"/>
          </p:cNvSpPr>
          <p:nvPr>
            <p:ph idx="1"/>
          </p:nvPr>
        </p:nvSpPr>
        <p:spPr>
          <a:xfrm>
            <a:off x="822960" y="1120166"/>
            <a:ext cx="7520940" cy="3579849"/>
          </a:xfrm>
        </p:spPr>
        <p:txBody>
          <a:bodyPr>
            <a:normAutofit/>
          </a:bodyPr>
          <a:lstStyle/>
          <a:p>
            <a:pPr>
              <a:buFont typeface="Arial"/>
              <a:buChar char="•"/>
            </a:pPr>
            <a:r>
              <a:rPr lang="en-US" sz="2000" b="0" dirty="0" smtClean="0">
                <a:latin typeface="Century Gothic"/>
                <a:cs typeface="Century Gothic"/>
              </a:rPr>
              <a:t>Delay in learning to talk</a:t>
            </a:r>
          </a:p>
          <a:p>
            <a:pPr>
              <a:buFont typeface="Arial"/>
              <a:buChar char="•"/>
            </a:pPr>
            <a:r>
              <a:rPr lang="en-US" sz="2000" b="0" dirty="0" smtClean="0">
                <a:latin typeface="Century Gothic"/>
                <a:cs typeface="Century Gothic"/>
              </a:rPr>
              <a:t>Difficulty with rhyming</a:t>
            </a:r>
          </a:p>
          <a:p>
            <a:pPr>
              <a:buFont typeface="Arial"/>
              <a:buChar char="•"/>
            </a:pPr>
            <a:r>
              <a:rPr lang="en-US" sz="2000" b="0" dirty="0" smtClean="0">
                <a:latin typeface="Century Gothic"/>
                <a:cs typeface="Century Gothic"/>
              </a:rPr>
              <a:t>Difficulty pronouncing words (grandmother = </a:t>
            </a:r>
            <a:r>
              <a:rPr lang="en-US" sz="2000" b="0" dirty="0" err="1" smtClean="0">
                <a:latin typeface="Century Gothic"/>
                <a:cs typeface="Century Gothic"/>
              </a:rPr>
              <a:t>granmody</a:t>
            </a:r>
            <a:r>
              <a:rPr lang="en-US" sz="2000" b="0" dirty="0" smtClean="0">
                <a:latin typeface="Century Gothic"/>
                <a:cs typeface="Century Gothic"/>
              </a:rPr>
              <a:t>)</a:t>
            </a:r>
          </a:p>
          <a:p>
            <a:pPr>
              <a:buFont typeface="Arial"/>
              <a:buChar char="•"/>
            </a:pPr>
            <a:r>
              <a:rPr lang="en-US" sz="2000" b="0" dirty="0" smtClean="0">
                <a:latin typeface="Century Gothic"/>
                <a:cs typeface="Century Gothic"/>
              </a:rPr>
              <a:t>Poor auditory memory for nursery rhymes &amp; chants</a:t>
            </a:r>
          </a:p>
          <a:p>
            <a:pPr>
              <a:buFont typeface="Arial"/>
              <a:buChar char="•"/>
            </a:pPr>
            <a:r>
              <a:rPr lang="en-US" sz="2000" b="0" dirty="0" smtClean="0">
                <a:latin typeface="Century Gothic"/>
                <a:cs typeface="Century Gothic"/>
              </a:rPr>
              <a:t>Difficulty in adding new vocabulary words</a:t>
            </a:r>
          </a:p>
          <a:p>
            <a:pPr>
              <a:buFont typeface="Arial"/>
              <a:buChar char="•"/>
            </a:pPr>
            <a:r>
              <a:rPr lang="en-US" sz="2000" b="0" dirty="0" smtClean="0">
                <a:latin typeface="Century Gothic"/>
                <a:cs typeface="Century Gothic"/>
              </a:rPr>
              <a:t>Inability to recall the right word (word retrieval)</a:t>
            </a:r>
          </a:p>
          <a:p>
            <a:pPr>
              <a:buFont typeface="Arial"/>
              <a:buChar char="•"/>
            </a:pPr>
            <a:r>
              <a:rPr lang="en-US" sz="2000" b="0" dirty="0" smtClean="0">
                <a:latin typeface="Century Gothic"/>
                <a:cs typeface="Century Gothic"/>
              </a:rPr>
              <a:t>Trouble learning and naming letters and numbers</a:t>
            </a:r>
          </a:p>
          <a:p>
            <a:pPr>
              <a:buFont typeface="Arial"/>
              <a:buChar char="•"/>
            </a:pPr>
            <a:r>
              <a:rPr lang="en-US" sz="2000" b="0" dirty="0" smtClean="0">
                <a:latin typeface="Century Gothic"/>
                <a:cs typeface="Century Gothic"/>
              </a:rPr>
              <a:t>Trouble learning the letters in his/her name</a:t>
            </a:r>
            <a:endParaRPr lang="en-US" sz="2000" b="0" dirty="0">
              <a:latin typeface="Century Gothic"/>
              <a:cs typeface="Century Gothic"/>
            </a:endParaRPr>
          </a:p>
        </p:txBody>
      </p:sp>
      <p:pic>
        <p:nvPicPr>
          <p:cNvPr id="6" name="Picture 5"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1081" y="4700015"/>
            <a:ext cx="3256609" cy="2074495"/>
          </a:xfrm>
          <a:prstGeom prst="rect">
            <a:avLst/>
          </a:prstGeom>
        </p:spPr>
      </p:pic>
    </p:spTree>
    <p:extLst>
      <p:ext uri="{BB962C8B-B14F-4D97-AF65-F5344CB8AC3E}">
        <p14:creationId xmlns:p14="http://schemas.microsoft.com/office/powerpoint/2010/main" val="268401007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charset="2"/>
              <a:buChar char="u"/>
            </a:pPr>
            <a:endParaRPr lang="en-US" sz="1800" b="0" dirty="0" smtClean="0">
              <a:latin typeface="Century Gothic"/>
              <a:cs typeface="Century Gothic"/>
            </a:endParaRPr>
          </a:p>
          <a:p>
            <a:pPr>
              <a:buFont typeface="Wingdings" charset="2"/>
              <a:buChar char="u"/>
            </a:pPr>
            <a:r>
              <a:rPr lang="en-US" sz="1800" b="0" dirty="0" smtClean="0">
                <a:latin typeface="Century Gothic"/>
                <a:cs typeface="Century Gothic"/>
              </a:rPr>
              <a:t>Difficulty breaking words into syllables</a:t>
            </a:r>
          </a:p>
          <a:p>
            <a:pPr>
              <a:buFont typeface="Wingdings" charset="2"/>
              <a:buChar char="u"/>
            </a:pPr>
            <a:r>
              <a:rPr lang="en-US" sz="1800" b="0" dirty="0" smtClean="0">
                <a:latin typeface="Century Gothic"/>
                <a:cs typeface="Century Gothic"/>
              </a:rPr>
              <a:t>Difficulty identifying and manipulating sound in syllables (man = /m/-/a/-/n/)they sound</a:t>
            </a:r>
          </a:p>
          <a:p>
            <a:pPr>
              <a:buFont typeface="Wingdings" charset="2"/>
              <a:buChar char="u"/>
            </a:pPr>
            <a:r>
              <a:rPr lang="en-US" sz="1800" b="0" dirty="0" smtClean="0">
                <a:latin typeface="Century Gothic"/>
                <a:cs typeface="Century Gothic"/>
              </a:rPr>
              <a:t>Difficulty remembering the names of letters and sounds</a:t>
            </a:r>
          </a:p>
          <a:p>
            <a:pPr>
              <a:buFont typeface="Wingdings" charset="2"/>
              <a:buChar char="u"/>
            </a:pPr>
            <a:r>
              <a:rPr lang="en-US" sz="1800" b="0" dirty="0" smtClean="0">
                <a:latin typeface="Century Gothic"/>
                <a:cs typeface="Century Gothic"/>
              </a:rPr>
              <a:t>Difficulty decoding single words</a:t>
            </a:r>
          </a:p>
          <a:p>
            <a:pPr>
              <a:buFont typeface="Wingdings" charset="2"/>
              <a:buChar char="u"/>
            </a:pPr>
            <a:r>
              <a:rPr lang="en-US" sz="1800" b="0" dirty="0" smtClean="0">
                <a:latin typeface="Century Gothic"/>
                <a:cs typeface="Century Gothic"/>
              </a:rPr>
              <a:t>Difficulty spelling the words the way the sound or remembering letter sequences in very common words (them = </a:t>
            </a:r>
            <a:r>
              <a:rPr lang="en-US" sz="1800" b="0" dirty="0" err="1" smtClean="0">
                <a:latin typeface="Century Gothic"/>
                <a:cs typeface="Century Gothic"/>
              </a:rPr>
              <a:t>thim</a:t>
            </a:r>
            <a:r>
              <a:rPr lang="en-US" sz="1800" b="0" dirty="0" smtClean="0">
                <a:latin typeface="Century Gothic"/>
                <a:cs typeface="Century Gothic"/>
              </a:rPr>
              <a:t>, was = </a:t>
            </a:r>
            <a:r>
              <a:rPr lang="en-US" sz="1800" b="0" dirty="0" err="1" smtClean="0">
                <a:latin typeface="Century Gothic"/>
                <a:cs typeface="Century Gothic"/>
              </a:rPr>
              <a:t>wuz</a:t>
            </a:r>
            <a:r>
              <a:rPr lang="en-US" sz="1800" b="0" dirty="0" smtClean="0">
                <a:latin typeface="Century Gothic"/>
                <a:cs typeface="Century Gothic"/>
              </a:rPr>
              <a:t>)</a:t>
            </a:r>
          </a:p>
          <a:p>
            <a:pPr>
              <a:buFont typeface="Wingdings" charset="2"/>
              <a:buChar char="u"/>
            </a:pPr>
            <a:endParaRPr lang="en-US" sz="1400" b="0" dirty="0">
              <a:latin typeface="Century Gothic"/>
              <a:cs typeface="Century Gothic"/>
            </a:endParaRPr>
          </a:p>
        </p:txBody>
      </p:sp>
      <p:sp>
        <p:nvSpPr>
          <p:cNvPr id="4" name="Title 3"/>
          <p:cNvSpPr>
            <a:spLocks noGrp="1"/>
          </p:cNvSpPr>
          <p:nvPr>
            <p:ph type="title"/>
          </p:nvPr>
        </p:nvSpPr>
        <p:spPr/>
        <p:txBody>
          <a:bodyPr/>
          <a:lstStyle/>
          <a:p>
            <a:r>
              <a:rPr lang="en-US" dirty="0"/>
              <a:t>Common risk factors associated with dyslexia: </a:t>
            </a:r>
            <a:r>
              <a:rPr lang="en-US" dirty="0" smtClean="0"/>
              <a:t> Kindergarten and first grade</a:t>
            </a:r>
            <a:endParaRPr lang="en-US" dirty="0"/>
          </a:p>
        </p:txBody>
      </p:sp>
      <p:pic>
        <p:nvPicPr>
          <p:cNvPr id="5" name="Picture 4"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4406900"/>
            <a:ext cx="3314700" cy="2451100"/>
          </a:xfrm>
          <a:prstGeom prst="rect">
            <a:avLst/>
          </a:prstGeom>
        </p:spPr>
      </p:pic>
    </p:spTree>
    <p:extLst>
      <p:ext uri="{BB962C8B-B14F-4D97-AF65-F5344CB8AC3E}">
        <p14:creationId xmlns:p14="http://schemas.microsoft.com/office/powerpoint/2010/main" val="308121836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risk factors associated with dyslexia:  </a:t>
            </a:r>
            <a:r>
              <a:rPr lang="en-US" dirty="0" smtClean="0"/>
              <a:t>Second &amp; third grade</a:t>
            </a:r>
            <a:endParaRPr lang="en-US" dirty="0"/>
          </a:p>
        </p:txBody>
      </p:sp>
      <p:sp>
        <p:nvSpPr>
          <p:cNvPr id="3" name="Content Placeholder 2"/>
          <p:cNvSpPr>
            <a:spLocks noGrp="1"/>
          </p:cNvSpPr>
          <p:nvPr>
            <p:ph idx="1"/>
          </p:nvPr>
        </p:nvSpPr>
        <p:spPr/>
        <p:txBody>
          <a:bodyPr>
            <a:normAutofit lnSpcReduction="10000"/>
          </a:bodyPr>
          <a:lstStyle/>
          <a:p>
            <a:endParaRPr lang="en-US" sz="1800" b="0" dirty="0" smtClean="0">
              <a:latin typeface="Century Gothic"/>
              <a:cs typeface="Century Gothic"/>
            </a:endParaRPr>
          </a:p>
          <a:p>
            <a:r>
              <a:rPr lang="en-US" sz="1800" b="0" dirty="0" smtClean="0">
                <a:latin typeface="Century Gothic"/>
                <a:cs typeface="Century Gothic"/>
              </a:rPr>
              <a:t>Many of the early behaviors remain problematic, along with:</a:t>
            </a:r>
          </a:p>
          <a:p>
            <a:pPr>
              <a:buFont typeface="Arial"/>
              <a:buChar char="•"/>
            </a:pPr>
            <a:r>
              <a:rPr lang="en-US" sz="1800" b="0" dirty="0" smtClean="0">
                <a:latin typeface="Century Gothic"/>
                <a:cs typeface="Century Gothic"/>
              </a:rPr>
              <a:t>Difficulty recognizing sight words</a:t>
            </a:r>
          </a:p>
          <a:p>
            <a:pPr>
              <a:buFont typeface="Arial"/>
              <a:buChar char="•"/>
            </a:pPr>
            <a:r>
              <a:rPr lang="en-US" sz="1800" b="0" dirty="0" smtClean="0">
                <a:latin typeface="Century Gothic"/>
                <a:cs typeface="Century Gothic"/>
              </a:rPr>
              <a:t>Difficulty decoding single words (words outside of passages)</a:t>
            </a:r>
          </a:p>
          <a:p>
            <a:pPr>
              <a:buFont typeface="Arial"/>
              <a:buChar char="•"/>
            </a:pPr>
            <a:r>
              <a:rPr lang="en-US" sz="1800" b="0" dirty="0" smtClean="0">
                <a:latin typeface="Century Gothic"/>
                <a:cs typeface="Century Gothic"/>
              </a:rPr>
              <a:t>Difficulty recalling the correct sounds for letters and letter patters in reading</a:t>
            </a:r>
          </a:p>
          <a:p>
            <a:pPr>
              <a:buFont typeface="Arial"/>
              <a:buChar char="•"/>
            </a:pPr>
            <a:r>
              <a:rPr lang="en-US" sz="1800" b="0" dirty="0" smtClean="0">
                <a:latin typeface="Century Gothic"/>
                <a:cs typeface="Century Gothic"/>
              </a:rPr>
              <a:t>Slow fluency</a:t>
            </a:r>
          </a:p>
          <a:p>
            <a:pPr>
              <a:buFont typeface="Arial"/>
              <a:buChar char="•"/>
            </a:pPr>
            <a:r>
              <a:rPr lang="en-US" sz="1800" b="0" dirty="0" smtClean="0">
                <a:latin typeface="Century Gothic"/>
                <a:cs typeface="Century Gothic"/>
              </a:rPr>
              <a:t>Poor spelling</a:t>
            </a:r>
          </a:p>
          <a:p>
            <a:pPr>
              <a:buFont typeface="Arial"/>
              <a:buChar char="•"/>
            </a:pPr>
            <a:r>
              <a:rPr lang="en-US" sz="1800" b="0" dirty="0" smtClean="0">
                <a:latin typeface="Century Gothic"/>
                <a:cs typeface="Century Gothic"/>
              </a:rPr>
              <a:t>Reliance on picture clues, story theme, or guessing</a:t>
            </a:r>
          </a:p>
          <a:p>
            <a:pPr>
              <a:buFont typeface="Arial"/>
              <a:buChar char="•"/>
            </a:pPr>
            <a:r>
              <a:rPr lang="en-US" sz="1800" b="0" dirty="0" smtClean="0">
                <a:latin typeface="Century Gothic"/>
                <a:cs typeface="Century Gothic"/>
              </a:rPr>
              <a:t>Poor written expression</a:t>
            </a:r>
            <a:endParaRPr lang="en-US" sz="1800" b="0" dirty="0">
              <a:latin typeface="Century Gothic"/>
              <a:cs typeface="Century Gothic"/>
            </a:endParaRP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7458" y="4426438"/>
            <a:ext cx="3441700" cy="2362200"/>
          </a:xfrm>
          <a:prstGeom prst="rect">
            <a:avLst/>
          </a:prstGeom>
        </p:spPr>
      </p:pic>
    </p:spTree>
    <p:extLst>
      <p:ext uri="{BB962C8B-B14F-4D97-AF65-F5344CB8AC3E}">
        <p14:creationId xmlns:p14="http://schemas.microsoft.com/office/powerpoint/2010/main" val="42717608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dyslexia:  </a:t>
            </a:r>
            <a:r>
              <a:rPr lang="en-US" i="1" dirty="0" smtClean="0"/>
              <a:t>a hidden disability </a:t>
            </a:r>
            <a:r>
              <a:rPr lang="en-US" dirty="0" smtClean="0"/>
              <a:t>video clip</a:t>
            </a:r>
            <a:endParaRPr lang="en-US" dirty="0"/>
          </a:p>
        </p:txBody>
      </p:sp>
      <p:sp>
        <p:nvSpPr>
          <p:cNvPr id="3" name="Content Placeholder 2"/>
          <p:cNvSpPr>
            <a:spLocks noGrp="1"/>
          </p:cNvSpPr>
          <p:nvPr>
            <p:ph idx="1"/>
          </p:nvPr>
        </p:nvSpPr>
        <p:spPr/>
        <p:txBody>
          <a:bodyPr/>
          <a:lstStyle/>
          <a:p>
            <a:endParaRPr lang="en-US" dirty="0" smtClean="0"/>
          </a:p>
          <a:p>
            <a:r>
              <a:rPr lang="en-US" sz="1800" dirty="0">
                <a:hlinkClick r:id="rId3"/>
              </a:rPr>
              <a:t>https://www.youtube.com/watch?v=</a:t>
            </a:r>
            <a:r>
              <a:rPr lang="en-US" sz="1800" dirty="0" smtClean="0">
                <a:hlinkClick r:id="rId3"/>
              </a:rPr>
              <a:t>8m1fCz3ohMw</a:t>
            </a:r>
            <a:endParaRPr lang="en-US" sz="1800" dirty="0" smtClean="0"/>
          </a:p>
          <a:p>
            <a:endParaRPr lang="en-US" dirty="0"/>
          </a:p>
        </p:txBody>
      </p:sp>
      <p:pic>
        <p:nvPicPr>
          <p:cNvPr id="4" name="Picture 3" descr="imgr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2904" y="2508777"/>
            <a:ext cx="3746500" cy="2171700"/>
          </a:xfrm>
          <a:prstGeom prst="rect">
            <a:avLst/>
          </a:prstGeom>
        </p:spPr>
      </p:pic>
    </p:spTree>
    <p:extLst>
      <p:ext uri="{BB962C8B-B14F-4D97-AF65-F5344CB8AC3E}">
        <p14:creationId xmlns:p14="http://schemas.microsoft.com/office/powerpoint/2010/main" val="91195371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risk factors associated with dyslexia: </a:t>
            </a:r>
            <a:r>
              <a:rPr lang="en-US" dirty="0" smtClean="0"/>
              <a:t>fourth through sixth grade</a:t>
            </a:r>
            <a:endParaRPr lang="en-US" dirty="0"/>
          </a:p>
        </p:txBody>
      </p:sp>
      <p:sp>
        <p:nvSpPr>
          <p:cNvPr id="3" name="Content Placeholder 2"/>
          <p:cNvSpPr>
            <a:spLocks noGrp="1"/>
          </p:cNvSpPr>
          <p:nvPr>
            <p:ph idx="1"/>
          </p:nvPr>
        </p:nvSpPr>
        <p:spPr/>
        <p:txBody>
          <a:bodyPr>
            <a:noAutofit/>
          </a:bodyPr>
          <a:lstStyle/>
          <a:p>
            <a:r>
              <a:rPr lang="en-US" sz="2000" b="0" dirty="0" smtClean="0">
                <a:latin typeface="Century Gothic"/>
                <a:cs typeface="Century Gothic"/>
              </a:rPr>
              <a:t>Many </a:t>
            </a:r>
            <a:r>
              <a:rPr lang="en-US" sz="2000" b="0" dirty="0">
                <a:latin typeface="Century Gothic"/>
                <a:cs typeface="Century Gothic"/>
              </a:rPr>
              <a:t>of the early behaviors remain problematic, along with:</a:t>
            </a:r>
          </a:p>
          <a:p>
            <a:pPr>
              <a:buFont typeface="Arial"/>
              <a:buChar char="•"/>
            </a:pPr>
            <a:r>
              <a:rPr lang="en-US" sz="1800" b="0" dirty="0" smtClean="0">
                <a:latin typeface="Century Gothic"/>
                <a:cs typeface="Century Gothic"/>
              </a:rPr>
              <a:t>Difficulty reading aloud</a:t>
            </a:r>
          </a:p>
          <a:p>
            <a:pPr>
              <a:buFont typeface="Arial"/>
              <a:buChar char="•"/>
            </a:pPr>
            <a:r>
              <a:rPr lang="en-US" sz="1800" b="0" dirty="0" smtClean="0">
                <a:latin typeface="Century Gothic"/>
                <a:cs typeface="Century Gothic"/>
              </a:rPr>
              <a:t>Avoidance of reading</a:t>
            </a:r>
          </a:p>
          <a:p>
            <a:pPr>
              <a:buFont typeface="Arial"/>
              <a:buChar char="•"/>
            </a:pPr>
            <a:r>
              <a:rPr lang="en-US" sz="1800" b="0" dirty="0" smtClean="0">
                <a:latin typeface="Century Gothic"/>
                <a:cs typeface="Century Gothic"/>
              </a:rPr>
              <a:t>Poor acquisition of new vocabulary due to reduced independent reading</a:t>
            </a:r>
          </a:p>
          <a:p>
            <a:pPr>
              <a:buFont typeface="Arial"/>
              <a:buChar char="•"/>
            </a:pPr>
            <a:r>
              <a:rPr lang="en-US" sz="1800" b="0" dirty="0" smtClean="0">
                <a:latin typeface="Century Gothic"/>
                <a:cs typeface="Century Gothic"/>
              </a:rPr>
              <a:t>Use of less complicated words in writing that are easier to spell (big instead of enormous)</a:t>
            </a:r>
          </a:p>
          <a:p>
            <a:pPr>
              <a:buFont typeface="Arial"/>
              <a:buChar char="•"/>
            </a:pPr>
            <a:r>
              <a:rPr lang="en-US" sz="1800" b="0" dirty="0" smtClean="0">
                <a:latin typeface="Century Gothic"/>
                <a:cs typeface="Century Gothic"/>
              </a:rPr>
              <a:t>Reliance on listening rather than reading for comprehension</a:t>
            </a:r>
          </a:p>
          <a:p>
            <a:pPr>
              <a:buFont typeface="Arial"/>
              <a:buChar char="•"/>
            </a:pPr>
            <a:r>
              <a:rPr lang="en-US" sz="1800" b="0" dirty="0" smtClean="0">
                <a:latin typeface="Century Gothic"/>
                <a:cs typeface="Century Gothic"/>
              </a:rPr>
              <a:t>Reduced self-esteem</a:t>
            </a:r>
            <a:endParaRPr lang="en-US" sz="1800" b="0" dirty="0">
              <a:latin typeface="Century Gothic"/>
              <a:cs typeface="Century Gothic"/>
            </a:endParaRP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6200" y="4680477"/>
            <a:ext cx="3987800" cy="2044700"/>
          </a:xfrm>
          <a:prstGeom prst="rect">
            <a:avLst/>
          </a:prstGeom>
        </p:spPr>
      </p:pic>
    </p:spTree>
    <p:extLst>
      <p:ext uri="{BB962C8B-B14F-4D97-AF65-F5344CB8AC3E}">
        <p14:creationId xmlns:p14="http://schemas.microsoft.com/office/powerpoint/2010/main" val="194180781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risk factors associated with dyslexia: </a:t>
            </a:r>
            <a:r>
              <a:rPr lang="en-US" dirty="0" smtClean="0"/>
              <a:t>middle school &amp; high school</a:t>
            </a:r>
            <a:endParaRPr lang="en-US" dirty="0"/>
          </a:p>
        </p:txBody>
      </p:sp>
      <p:sp>
        <p:nvSpPr>
          <p:cNvPr id="3" name="Content Placeholder 2"/>
          <p:cNvSpPr>
            <a:spLocks noGrp="1"/>
          </p:cNvSpPr>
          <p:nvPr>
            <p:ph idx="1"/>
          </p:nvPr>
        </p:nvSpPr>
        <p:spPr/>
        <p:txBody>
          <a:bodyPr/>
          <a:lstStyle/>
          <a:p>
            <a:endParaRPr lang="en-US" sz="2000" b="0" dirty="0" smtClean="0">
              <a:latin typeface="Century Gothic"/>
              <a:cs typeface="Century Gothic"/>
            </a:endParaRPr>
          </a:p>
          <a:p>
            <a:r>
              <a:rPr lang="en-US" sz="2000" b="0" dirty="0" smtClean="0">
                <a:latin typeface="Century Gothic"/>
                <a:cs typeface="Century Gothic"/>
              </a:rPr>
              <a:t>Many </a:t>
            </a:r>
            <a:r>
              <a:rPr lang="en-US" sz="2000" b="0" dirty="0">
                <a:latin typeface="Century Gothic"/>
                <a:cs typeface="Century Gothic"/>
              </a:rPr>
              <a:t>of the early behaviors remain problematic, along with</a:t>
            </a:r>
            <a:r>
              <a:rPr lang="en-US" sz="2000" b="0" dirty="0" smtClean="0">
                <a:latin typeface="Century Gothic"/>
                <a:cs typeface="Century Gothic"/>
              </a:rPr>
              <a:t>:</a:t>
            </a:r>
          </a:p>
          <a:p>
            <a:pPr>
              <a:buFont typeface="Wingdings" charset="2"/>
              <a:buChar char="§"/>
            </a:pPr>
            <a:r>
              <a:rPr lang="en-US" sz="2000" b="0" dirty="0" smtClean="0">
                <a:latin typeface="Century Gothic"/>
                <a:cs typeface="Century Gothic"/>
              </a:rPr>
              <a:t>Difficulty keeping up with academic task demands</a:t>
            </a:r>
          </a:p>
          <a:p>
            <a:pPr>
              <a:buFont typeface="Wingdings" charset="2"/>
              <a:buChar char="§"/>
            </a:pPr>
            <a:r>
              <a:rPr lang="en-US" sz="2000" b="0" dirty="0" smtClean="0">
                <a:latin typeface="Century Gothic"/>
                <a:cs typeface="Century Gothic"/>
              </a:rPr>
              <a:t>Difficulty with written assignments</a:t>
            </a:r>
          </a:p>
          <a:p>
            <a:pPr>
              <a:buFont typeface="Wingdings" charset="2"/>
              <a:buChar char="§"/>
            </a:pPr>
            <a:r>
              <a:rPr lang="en-US" sz="2000" b="0" dirty="0" smtClean="0">
                <a:latin typeface="Century Gothic"/>
                <a:cs typeface="Century Gothic"/>
              </a:rPr>
              <a:t>Difficulty learning a foreign language</a:t>
            </a:r>
          </a:p>
          <a:p>
            <a:pPr>
              <a:buFont typeface="Wingdings" charset="2"/>
              <a:buChar char="§"/>
            </a:pPr>
            <a:r>
              <a:rPr lang="en-US" sz="2000" b="0" dirty="0" smtClean="0">
                <a:latin typeface="Century Gothic"/>
                <a:cs typeface="Century Gothic"/>
              </a:rPr>
              <a:t>Poor self-esteem</a:t>
            </a:r>
          </a:p>
          <a:p>
            <a:pPr marL="0" indent="0"/>
            <a:endParaRPr lang="en-US" b="0" dirty="0">
              <a:latin typeface="Century Gothic"/>
              <a:cs typeface="Century Gothic"/>
            </a:endParaRPr>
          </a:p>
          <a:p>
            <a:endParaRPr lang="en-US" dirty="0"/>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1500" y="4260362"/>
            <a:ext cx="3492500" cy="2324100"/>
          </a:xfrm>
          <a:prstGeom prst="rect">
            <a:avLst/>
          </a:prstGeom>
        </p:spPr>
      </p:pic>
    </p:spTree>
    <p:extLst>
      <p:ext uri="{BB962C8B-B14F-4D97-AF65-F5344CB8AC3E}">
        <p14:creationId xmlns:p14="http://schemas.microsoft.com/office/powerpoint/2010/main" val="78217081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&amp; assessment</a:t>
            </a:r>
            <a:endParaRPr lang="en-US" dirty="0"/>
          </a:p>
        </p:txBody>
      </p:sp>
      <p:sp>
        <p:nvSpPr>
          <p:cNvPr id="3" name="Text Placeholder 2"/>
          <p:cNvSpPr>
            <a:spLocks noGrp="1"/>
          </p:cNvSpPr>
          <p:nvPr>
            <p:ph type="body" idx="1"/>
          </p:nvPr>
        </p:nvSpPr>
        <p:spPr/>
        <p:txBody>
          <a:bodyPr/>
          <a:lstStyle/>
          <a:p>
            <a:r>
              <a:rPr lang="en-US" dirty="0" smtClean="0"/>
              <a:t>For dyslexia and related disorders</a:t>
            </a:r>
            <a:endParaRPr lang="en-US" dirty="0"/>
          </a:p>
        </p:txBody>
      </p:sp>
    </p:spTree>
    <p:extLst>
      <p:ext uri="{BB962C8B-B14F-4D97-AF65-F5344CB8AC3E}">
        <p14:creationId xmlns:p14="http://schemas.microsoft.com/office/powerpoint/2010/main" val="317249264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identification</a:t>
            </a:r>
            <a:endParaRPr lang="en-US" dirty="0"/>
          </a:p>
        </p:txBody>
      </p:sp>
      <p:sp>
        <p:nvSpPr>
          <p:cNvPr id="3" name="Content Placeholder 2"/>
          <p:cNvSpPr>
            <a:spLocks noGrp="1"/>
          </p:cNvSpPr>
          <p:nvPr>
            <p:ph idx="1"/>
          </p:nvPr>
        </p:nvSpPr>
        <p:spPr/>
        <p:txBody>
          <a:bodyPr>
            <a:normAutofit/>
          </a:bodyPr>
          <a:lstStyle/>
          <a:p>
            <a:r>
              <a:rPr lang="en-US" b="0" dirty="0" smtClean="0">
                <a:latin typeface="Century Gothic"/>
                <a:cs typeface="Century Gothic"/>
              </a:rPr>
              <a:t>“Early identification of students with dyslexia as well as the corresponding early intervention program for these student will have significant implications for their future academic success” (Texas Dyslexia Handbook, 2014).</a:t>
            </a:r>
          </a:p>
          <a:p>
            <a:r>
              <a:rPr lang="en-US" b="0" dirty="0" smtClean="0">
                <a:latin typeface="Century Gothic"/>
                <a:cs typeface="Century Gothic"/>
              </a:rPr>
              <a:t>Early identification and remediation is needed to support learners with reading deficits. </a:t>
            </a:r>
          </a:p>
          <a:p>
            <a:r>
              <a:rPr lang="en-US" b="0" dirty="0" smtClean="0">
                <a:latin typeface="Century Gothic"/>
                <a:cs typeface="Century Gothic"/>
              </a:rPr>
              <a:t>School districts should not delay evaluation based on a wait and see approach.  </a:t>
            </a:r>
          </a:p>
          <a:p>
            <a:r>
              <a:rPr lang="en-US" b="0" dirty="0" smtClean="0">
                <a:latin typeface="Century Gothic"/>
                <a:cs typeface="Century Gothic"/>
              </a:rPr>
              <a:t>Learners who are reading below grade level In third grade will likely not catch up to their same age peers who are reading on grade level.   </a:t>
            </a:r>
            <a:endParaRPr lang="en-US" b="0" dirty="0">
              <a:latin typeface="Century Gothic"/>
              <a:cs typeface="Century Gothic"/>
            </a:endParaRPr>
          </a:p>
          <a:p>
            <a:r>
              <a:rPr lang="en-US" b="0" dirty="0" smtClean="0">
                <a:latin typeface="Century Gothic"/>
                <a:cs typeface="Century Gothic"/>
              </a:rPr>
              <a:t>Parents have a right to request a dyslexia evaluation at any time.</a:t>
            </a:r>
          </a:p>
          <a:p>
            <a:endParaRPr lang="en-US" dirty="0" smtClean="0"/>
          </a:p>
        </p:txBody>
      </p:sp>
    </p:spTree>
    <p:extLst>
      <p:ext uri="{BB962C8B-B14F-4D97-AF65-F5344CB8AC3E}">
        <p14:creationId xmlns:p14="http://schemas.microsoft.com/office/powerpoint/2010/main" val="273633337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268" y="365760"/>
            <a:ext cx="7520940" cy="54864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2000" b="1" dirty="0" smtClean="0">
                <a:ln w="0"/>
                <a:solidFill>
                  <a:schemeClr val="accent2">
                    <a:lumMod val="75000"/>
                  </a:schemeClr>
                </a:solidFill>
                <a:effectLst>
                  <a:reflection blurRad="12700" stA="50000" endPos="50000" dist="5000" dir="5400000" sy="-100000" rotWithShape="0"/>
                </a:effectLst>
              </a:rPr>
              <a:t>DSISD District policies for identifying students with dyslexia and related disorders</a:t>
            </a:r>
            <a:endParaRPr lang="en-US" sz="2000" b="1" dirty="0">
              <a:ln w="0"/>
              <a:solidFill>
                <a:schemeClr val="accent2">
                  <a:lumMod val="75000"/>
                </a:schemeClr>
              </a:solidFill>
              <a:effectLst>
                <a:reflection blurRad="12700" stA="50000" endPos="50000" dist="5000" dir="5400000" sy="-100000" rotWithShape="0"/>
              </a:effectLst>
            </a:endParaRPr>
          </a:p>
        </p:txBody>
      </p:sp>
      <p:sp>
        <p:nvSpPr>
          <p:cNvPr id="3" name="Content Placeholder 2"/>
          <p:cNvSpPr>
            <a:spLocks noGrp="1"/>
          </p:cNvSpPr>
          <p:nvPr>
            <p:ph idx="1"/>
          </p:nvPr>
        </p:nvSpPr>
        <p:spPr/>
        <p:txBody>
          <a:bodyPr>
            <a:normAutofit/>
          </a:bodyPr>
          <a:lstStyle/>
          <a:p>
            <a:r>
              <a:rPr lang="en-US" b="0" dirty="0">
                <a:latin typeface="Century Gothic"/>
                <a:cs typeface="Century Gothic"/>
              </a:rPr>
              <a:t>Parents, teachers, and IST committee members can request dyslexia and/or dysgraphia screening.</a:t>
            </a:r>
          </a:p>
          <a:p>
            <a:r>
              <a:rPr lang="en-US" b="0" dirty="0">
                <a:latin typeface="Century Gothic"/>
                <a:cs typeface="Century Gothic"/>
              </a:rPr>
              <a:t>School administrators must respond to parent requests for testing.</a:t>
            </a:r>
          </a:p>
          <a:p>
            <a:r>
              <a:rPr lang="en-US" b="0" dirty="0">
                <a:latin typeface="Century Gothic"/>
                <a:cs typeface="Century Gothic"/>
              </a:rPr>
              <a:t>Parent(s) must sign consent for testing before the evaluation can begin.</a:t>
            </a:r>
          </a:p>
          <a:p>
            <a:r>
              <a:rPr lang="en-US" b="0" dirty="0">
                <a:latin typeface="Century Gothic"/>
                <a:cs typeface="Century Gothic"/>
              </a:rPr>
              <a:t>The campus dyslexia interventionist (DI) conducts a comprehensive dyslexia and/or dysgraphia evaluation.</a:t>
            </a:r>
          </a:p>
          <a:p>
            <a:r>
              <a:rPr lang="en-US" b="0" dirty="0">
                <a:latin typeface="Century Gothic"/>
                <a:cs typeface="Century Gothic"/>
              </a:rPr>
              <a:t>The DI collects formal and informal data on student, as well as considers additional factors (attendance history, past academic performance, ELL status, educational opportunity, &amp; family history) when making a recommendation for dyslexia and/or dysgraphia accommodations and services.</a:t>
            </a:r>
          </a:p>
          <a:p>
            <a:r>
              <a:rPr lang="en-US" b="0" dirty="0" smtClean="0">
                <a:latin typeface="Century Gothic"/>
                <a:cs typeface="Century Gothic"/>
              </a:rPr>
              <a:t>DSISD follows </a:t>
            </a:r>
            <a:r>
              <a:rPr lang="en-US" b="0" dirty="0">
                <a:latin typeface="Century Gothic"/>
                <a:cs typeface="Century Gothic"/>
              </a:rPr>
              <a:t>the Texas Dyslexia Handbook guidelines</a:t>
            </a:r>
            <a:r>
              <a:rPr lang="en-US" b="0" dirty="0" smtClean="0">
                <a:latin typeface="Century Gothic"/>
                <a:cs typeface="Century Gothic"/>
              </a:rPr>
              <a:t>.</a:t>
            </a:r>
          </a:p>
          <a:p>
            <a:endParaRPr lang="en-US" dirty="0">
              <a:latin typeface="Century Gothic"/>
              <a:cs typeface="Century Gothic"/>
            </a:endParaRPr>
          </a:p>
        </p:txBody>
      </p:sp>
    </p:spTree>
    <p:extLst>
      <p:ext uri="{BB962C8B-B14F-4D97-AF65-F5344CB8AC3E}">
        <p14:creationId xmlns:p14="http://schemas.microsoft.com/office/powerpoint/2010/main" val="189018730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for assessment</a:t>
            </a:r>
            <a:endParaRPr lang="en-US" dirty="0"/>
          </a:p>
        </p:txBody>
      </p:sp>
      <p:sp>
        <p:nvSpPr>
          <p:cNvPr id="3" name="Content Placeholder 2"/>
          <p:cNvSpPr>
            <a:spLocks noGrp="1"/>
          </p:cNvSpPr>
          <p:nvPr>
            <p:ph idx="1"/>
          </p:nvPr>
        </p:nvSpPr>
        <p:spPr/>
        <p:txBody>
          <a:bodyPr>
            <a:normAutofit fontScale="77500" lnSpcReduction="20000"/>
          </a:bodyPr>
          <a:lstStyle/>
          <a:p>
            <a:r>
              <a:rPr lang="en-US" b="0" dirty="0" smtClean="0">
                <a:latin typeface="Century Gothic"/>
                <a:cs typeface="Century Gothic"/>
              </a:rPr>
              <a:t>Data should be gathered during the assessment process, including:</a:t>
            </a:r>
          </a:p>
          <a:p>
            <a:pPr>
              <a:buFont typeface="Wingdings" charset="2"/>
              <a:buChar char="ü"/>
            </a:pPr>
            <a:r>
              <a:rPr lang="en-US" b="0" dirty="0" smtClean="0">
                <a:latin typeface="Century Gothic"/>
                <a:cs typeface="Century Gothic"/>
              </a:rPr>
              <a:t>Vision &amp; hearing</a:t>
            </a:r>
          </a:p>
          <a:p>
            <a:pPr>
              <a:buFont typeface="Wingdings" charset="2"/>
              <a:buChar char="ü"/>
            </a:pPr>
            <a:r>
              <a:rPr lang="en-US" b="0" dirty="0" smtClean="0">
                <a:latin typeface="Century Gothic"/>
                <a:cs typeface="Century Gothic"/>
              </a:rPr>
              <a:t>Teacher reports</a:t>
            </a:r>
          </a:p>
          <a:p>
            <a:pPr>
              <a:buFont typeface="Wingdings" charset="2"/>
              <a:buChar char="ü"/>
            </a:pPr>
            <a:r>
              <a:rPr lang="en-US" b="0" dirty="0" smtClean="0">
                <a:latin typeface="Century Gothic"/>
                <a:cs typeface="Century Gothic"/>
              </a:rPr>
              <a:t>Classroom reading assessments</a:t>
            </a:r>
          </a:p>
          <a:p>
            <a:pPr>
              <a:buFont typeface="Wingdings" charset="2"/>
              <a:buChar char="ü"/>
            </a:pPr>
            <a:r>
              <a:rPr lang="en-US" b="0" dirty="0" smtClean="0">
                <a:latin typeface="Century Gothic"/>
                <a:cs typeface="Century Gothic"/>
              </a:rPr>
              <a:t>Report cards</a:t>
            </a:r>
          </a:p>
          <a:p>
            <a:pPr>
              <a:buFont typeface="Wingdings" charset="2"/>
              <a:buChar char="ü"/>
            </a:pPr>
            <a:r>
              <a:rPr lang="en-US" b="0" dirty="0" smtClean="0">
                <a:latin typeface="Century Gothic"/>
                <a:cs typeface="Century Gothic"/>
              </a:rPr>
              <a:t>Reading inventories</a:t>
            </a:r>
          </a:p>
          <a:p>
            <a:pPr>
              <a:buFont typeface="Wingdings" charset="2"/>
              <a:buChar char="ü"/>
            </a:pPr>
            <a:r>
              <a:rPr lang="en-US" b="0" dirty="0" smtClean="0">
                <a:latin typeface="Century Gothic"/>
                <a:cs typeface="Century Gothic"/>
              </a:rPr>
              <a:t>Prior assessments/evaluations</a:t>
            </a:r>
          </a:p>
          <a:p>
            <a:pPr>
              <a:buFont typeface="Wingdings" charset="2"/>
              <a:buChar char="ü"/>
            </a:pPr>
            <a:r>
              <a:rPr lang="en-US" b="0" dirty="0" smtClean="0">
                <a:latin typeface="Century Gothic"/>
                <a:cs typeface="Century Gothic"/>
              </a:rPr>
              <a:t>Universal screenings</a:t>
            </a:r>
          </a:p>
          <a:p>
            <a:pPr>
              <a:buFont typeface="Wingdings" charset="2"/>
              <a:buChar char="ü"/>
            </a:pPr>
            <a:r>
              <a:rPr lang="en-US" b="0" dirty="0" smtClean="0">
                <a:latin typeface="Century Gothic"/>
                <a:cs typeface="Century Gothic"/>
              </a:rPr>
              <a:t>Samples of school work</a:t>
            </a:r>
          </a:p>
          <a:p>
            <a:pPr>
              <a:buFont typeface="Wingdings" charset="2"/>
              <a:buChar char="ü"/>
            </a:pPr>
            <a:r>
              <a:rPr lang="en-US" b="0" dirty="0" smtClean="0">
                <a:latin typeface="Century Gothic"/>
                <a:cs typeface="Century Gothic"/>
              </a:rPr>
              <a:t>Standardized testing records</a:t>
            </a:r>
          </a:p>
          <a:p>
            <a:pPr>
              <a:buFont typeface="Wingdings" charset="2"/>
              <a:buChar char="ü"/>
            </a:pPr>
            <a:r>
              <a:rPr lang="en-US" b="0" dirty="0" smtClean="0">
                <a:latin typeface="Century Gothic"/>
                <a:cs typeface="Century Gothic"/>
              </a:rPr>
              <a:t>English as second language information (ex:  TELPAS scores, Home Language Survey)</a:t>
            </a:r>
          </a:p>
          <a:p>
            <a:pPr>
              <a:buFont typeface="Wingdings" charset="2"/>
              <a:buChar char="ü"/>
            </a:pPr>
            <a:r>
              <a:rPr lang="en-US" b="0" dirty="0" smtClean="0">
                <a:latin typeface="Century Gothic"/>
                <a:cs typeface="Century Gothic"/>
              </a:rPr>
              <a:t>Health history</a:t>
            </a:r>
          </a:p>
          <a:p>
            <a:pPr>
              <a:buFont typeface="Wingdings" charset="2"/>
              <a:buChar char="ü"/>
            </a:pPr>
            <a:r>
              <a:rPr lang="en-US" b="0" dirty="0" smtClean="0">
                <a:latin typeface="Century Gothic"/>
                <a:cs typeface="Century Gothic"/>
              </a:rPr>
              <a:t>Parent reports</a:t>
            </a:r>
          </a:p>
          <a:p>
            <a:pPr>
              <a:buFont typeface="Wingdings" charset="2"/>
              <a:buChar char="ü"/>
            </a:pPr>
            <a:endParaRPr lang="en-US" b="0" dirty="0" smtClean="0">
              <a:latin typeface="Century Gothic"/>
              <a:cs typeface="Century Gothic"/>
            </a:endParaRPr>
          </a:p>
          <a:p>
            <a:pPr>
              <a:buFont typeface="Wingdings" charset="2"/>
              <a:buChar char="ü"/>
            </a:pPr>
            <a:endParaRPr lang="en-US" b="0" dirty="0">
              <a:latin typeface="Century Gothic"/>
              <a:cs typeface="Century Gothic"/>
            </a:endParaRPr>
          </a:p>
          <a:p>
            <a:pPr>
              <a:buFont typeface="Wingdings" charset="2"/>
              <a:buChar char="ü"/>
            </a:pPr>
            <a:endParaRPr lang="en-US" b="0" dirty="0" smtClean="0">
              <a:latin typeface="Century Gothic"/>
              <a:cs typeface="Century Gothic"/>
            </a:endParaRPr>
          </a:p>
          <a:p>
            <a:pPr>
              <a:buFont typeface="Wingdings" charset="2"/>
              <a:buChar char="ü"/>
            </a:pPr>
            <a:endParaRPr lang="en-US" b="0" dirty="0" smtClean="0">
              <a:latin typeface="Century Gothic"/>
              <a:cs typeface="Century Gothic"/>
            </a:endParaRPr>
          </a:p>
        </p:txBody>
      </p:sp>
    </p:spTree>
    <p:extLst>
      <p:ext uri="{BB962C8B-B14F-4D97-AF65-F5344CB8AC3E}">
        <p14:creationId xmlns:p14="http://schemas.microsoft.com/office/powerpoint/2010/main" val="16548730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For Dyslexia:  additional tests</a:t>
            </a:r>
            <a:endParaRPr lang="en-US" dirty="0"/>
          </a:p>
        </p:txBody>
      </p:sp>
      <p:sp>
        <p:nvSpPr>
          <p:cNvPr id="5" name="Content Placeholder 4"/>
          <p:cNvSpPr>
            <a:spLocks noGrp="1"/>
          </p:cNvSpPr>
          <p:nvPr>
            <p:ph idx="1"/>
          </p:nvPr>
        </p:nvSpPr>
        <p:spPr/>
        <p:txBody>
          <a:bodyPr/>
          <a:lstStyle/>
          <a:p>
            <a:r>
              <a:rPr lang="en-US" sz="1800" b="0" i="1" dirty="0">
                <a:latin typeface="Century Gothic"/>
                <a:cs typeface="Century Gothic"/>
              </a:rPr>
              <a:t>The </a:t>
            </a:r>
            <a:r>
              <a:rPr lang="en-US" sz="1800" b="0" i="1" dirty="0" smtClean="0">
                <a:latin typeface="Century Gothic"/>
                <a:cs typeface="Century Gothic"/>
              </a:rPr>
              <a:t>evaluation specialist or diagnostician </a:t>
            </a:r>
            <a:r>
              <a:rPr lang="en-US" sz="1800" b="0" i="1" dirty="0">
                <a:latin typeface="Century Gothic"/>
                <a:cs typeface="Century Gothic"/>
              </a:rPr>
              <a:t>may use the following diagnostic tests to evaluate the student for dyslexia and/or dysgraphia:</a:t>
            </a:r>
          </a:p>
          <a:p>
            <a:r>
              <a:rPr lang="en-US" b="0" dirty="0">
                <a:latin typeface="Century Gothic"/>
                <a:cs typeface="Century Gothic"/>
              </a:rPr>
              <a:t>Gray Oral Reading Test (Gort-5)</a:t>
            </a:r>
          </a:p>
          <a:p>
            <a:r>
              <a:rPr lang="en-US" b="0" dirty="0">
                <a:latin typeface="Century Gothic"/>
                <a:cs typeface="Century Gothic"/>
              </a:rPr>
              <a:t>Woodcock-Johnson-4 Tests of Achievement, Oral Language, and Cognitive Performance </a:t>
            </a:r>
          </a:p>
          <a:p>
            <a:r>
              <a:rPr lang="en-US" b="0" dirty="0">
                <a:latin typeface="Century Gothic"/>
                <a:cs typeface="Century Gothic"/>
              </a:rPr>
              <a:t>Comprehensive Test of Phonological Processing (CTOPP-2)</a:t>
            </a:r>
          </a:p>
          <a:p>
            <a:r>
              <a:rPr lang="en-US" b="0" dirty="0">
                <a:latin typeface="Century Gothic"/>
                <a:cs typeface="Century Gothic"/>
              </a:rPr>
              <a:t>Test of Word Reading Efficiency (TOWRE-2)</a:t>
            </a:r>
          </a:p>
          <a:p>
            <a:r>
              <a:rPr lang="en-US" b="0" dirty="0">
                <a:latin typeface="Century Gothic"/>
                <a:cs typeface="Century Gothic"/>
              </a:rPr>
              <a:t>Developmental Reading Assessment (DRA-2)</a:t>
            </a:r>
          </a:p>
          <a:p>
            <a:r>
              <a:rPr lang="en-US" b="0" dirty="0" err="1">
                <a:latin typeface="Century Gothic"/>
                <a:cs typeface="Century Gothic"/>
              </a:rPr>
              <a:t>DeCoste</a:t>
            </a:r>
            <a:r>
              <a:rPr lang="en-US" b="0" dirty="0">
                <a:latin typeface="Century Gothic"/>
                <a:cs typeface="Century Gothic"/>
              </a:rPr>
              <a:t> Writing Protocol</a:t>
            </a:r>
          </a:p>
          <a:p>
            <a:r>
              <a:rPr lang="en-US" b="0" dirty="0">
                <a:latin typeface="Century Gothic"/>
                <a:cs typeface="Century Gothic"/>
              </a:rPr>
              <a:t>informal reading fluency assessments</a:t>
            </a:r>
          </a:p>
        </p:txBody>
      </p:sp>
    </p:spTree>
    <p:extLst>
      <p:ext uri="{BB962C8B-B14F-4D97-AF65-F5344CB8AC3E}">
        <p14:creationId xmlns:p14="http://schemas.microsoft.com/office/powerpoint/2010/main" val="231373630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a:t>
            </a:r>
            <a:endParaRPr lang="en-US" dirty="0"/>
          </a:p>
        </p:txBody>
      </p:sp>
      <p:sp>
        <p:nvSpPr>
          <p:cNvPr id="3" name="Text Placeholder 2"/>
          <p:cNvSpPr>
            <a:spLocks noGrp="1"/>
          </p:cNvSpPr>
          <p:nvPr>
            <p:ph type="body" idx="1"/>
          </p:nvPr>
        </p:nvSpPr>
        <p:spPr/>
        <p:txBody>
          <a:bodyPr/>
          <a:lstStyle/>
          <a:p>
            <a:r>
              <a:rPr lang="en-US" dirty="0" smtClean="0"/>
              <a:t>For dyslexia</a:t>
            </a:r>
            <a:endParaRPr lang="en-US" dirty="0"/>
          </a:p>
        </p:txBody>
      </p:sp>
    </p:spTree>
    <p:extLst>
      <p:ext uri="{BB962C8B-B14F-4D97-AF65-F5344CB8AC3E}">
        <p14:creationId xmlns:p14="http://schemas.microsoft.com/office/powerpoint/2010/main" val="192080119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Dyslexia intervention</a:t>
            </a:r>
            <a:endParaRPr lang="en-US" dirty="0"/>
          </a:p>
        </p:txBody>
      </p:sp>
      <p:sp>
        <p:nvSpPr>
          <p:cNvPr id="3" name="Content Placeholder 2"/>
          <p:cNvSpPr>
            <a:spLocks noGrp="1"/>
          </p:cNvSpPr>
          <p:nvPr>
            <p:ph idx="1"/>
          </p:nvPr>
        </p:nvSpPr>
        <p:spPr/>
        <p:txBody>
          <a:bodyPr/>
          <a:lstStyle/>
          <a:p>
            <a:r>
              <a:rPr lang="en-US" b="0" dirty="0">
                <a:latin typeface="Century Gothic"/>
                <a:cs typeface="Century Gothic"/>
              </a:rPr>
              <a:t>Typically, the dyslexia intervention is a two-year remediation program. </a:t>
            </a:r>
          </a:p>
          <a:p>
            <a:r>
              <a:rPr lang="en-US" b="0" dirty="0">
                <a:latin typeface="Century Gothic"/>
                <a:cs typeface="Century Gothic"/>
              </a:rPr>
              <a:t>Intervention is offered 45 minutes, 4 days/week.  </a:t>
            </a:r>
          </a:p>
          <a:p>
            <a:r>
              <a:rPr lang="en-US" b="0" dirty="0">
                <a:latin typeface="Century Gothic"/>
                <a:cs typeface="Century Gothic"/>
              </a:rPr>
              <a:t>Intervention groups are small - between two to six students - to personalize instruction.</a:t>
            </a:r>
          </a:p>
          <a:p>
            <a:r>
              <a:rPr lang="en-US" b="0" dirty="0">
                <a:latin typeface="Century Gothic"/>
                <a:cs typeface="Century Gothic"/>
              </a:rPr>
              <a:t>Curriculum is multi-sensory, systematic, sequential, and research-based</a:t>
            </a:r>
            <a:r>
              <a:rPr lang="en-US" b="0" dirty="0" smtClean="0">
                <a:latin typeface="Century Gothic"/>
                <a:cs typeface="Century Gothic"/>
              </a:rPr>
              <a:t>.</a:t>
            </a:r>
          </a:p>
          <a:p>
            <a:r>
              <a:rPr lang="en-US" b="0" dirty="0" smtClean="0">
                <a:latin typeface="Century Gothic"/>
                <a:cs typeface="Century Gothic"/>
              </a:rPr>
              <a:t>A person trained in reading disorders and dyslexia should lead dyslexia instruction.</a:t>
            </a:r>
            <a:endParaRPr lang="en-US" b="0" dirty="0">
              <a:latin typeface="Century Gothic"/>
              <a:cs typeface="Century Gothic"/>
            </a:endParaRPr>
          </a:p>
          <a:p>
            <a:r>
              <a:rPr lang="en-US" b="0" dirty="0">
                <a:latin typeface="Century Gothic"/>
                <a:cs typeface="Century Gothic"/>
              </a:rPr>
              <a:t>Intervention includes instruction in phonemic awareness, phonics, word attack skills, fluency, spelling, handwriting, reading comprehension, grammar, and vocabulary</a:t>
            </a:r>
            <a:r>
              <a:rPr lang="en-US" b="0" dirty="0" smtClean="0">
                <a:latin typeface="Century Gothic"/>
                <a:cs typeface="Century Gothic"/>
              </a:rPr>
              <a:t>.</a:t>
            </a:r>
            <a:endParaRPr lang="en-US" b="0" dirty="0">
              <a:latin typeface="Century Gothic"/>
              <a:cs typeface="Century Gothic"/>
            </a:endParaRP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6700" y="4680477"/>
            <a:ext cx="3797300" cy="2133600"/>
          </a:xfrm>
          <a:prstGeom prst="rect">
            <a:avLst/>
          </a:prstGeom>
        </p:spPr>
      </p:pic>
    </p:spTree>
    <p:extLst>
      <p:ext uri="{BB962C8B-B14F-4D97-AF65-F5344CB8AC3E}">
        <p14:creationId xmlns:p14="http://schemas.microsoft.com/office/powerpoint/2010/main" val="199089871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126" y="551988"/>
            <a:ext cx="7520940" cy="548640"/>
          </a:xfrm>
        </p:spPr>
        <p:txBody>
          <a:bodyPr/>
          <a:lstStyle/>
          <a:p>
            <a:r>
              <a:rPr lang="en-US" dirty="0" smtClean="0"/>
              <a:t>Six syllable types should be directly taught during intervention.</a:t>
            </a:r>
            <a:endParaRPr lang="en-US" dirty="0"/>
          </a:p>
        </p:txBody>
      </p:sp>
      <p:sp>
        <p:nvSpPr>
          <p:cNvPr id="9" name="Content Placeholder 8"/>
          <p:cNvSpPr>
            <a:spLocks noGrp="1"/>
          </p:cNvSpPr>
          <p:nvPr>
            <p:ph idx="1"/>
          </p:nvPr>
        </p:nvSpPr>
        <p:spPr/>
        <p:txBody>
          <a:bodyPr>
            <a:normAutofit fontScale="92500" lnSpcReduction="10000"/>
          </a:bodyPr>
          <a:lstStyle/>
          <a:p>
            <a:pPr>
              <a:buFont typeface="Wingdings" charset="2"/>
              <a:buChar char="Ø"/>
            </a:pPr>
            <a:endParaRPr lang="en-US" sz="2000" b="0" dirty="0" smtClean="0">
              <a:latin typeface="Century Gothic"/>
              <a:cs typeface="Century Gothic"/>
            </a:endParaRPr>
          </a:p>
          <a:p>
            <a:pPr>
              <a:buFont typeface="Wingdings" charset="2"/>
              <a:buChar char="Ø"/>
            </a:pPr>
            <a:r>
              <a:rPr lang="en-US" sz="2400" b="0" dirty="0" smtClean="0">
                <a:latin typeface="Century Gothic"/>
                <a:cs typeface="Century Gothic"/>
              </a:rPr>
              <a:t>Closed syllables (bug, ham, com-</a:t>
            </a:r>
            <a:r>
              <a:rPr lang="en-US" sz="2400" b="0" dirty="0" err="1" smtClean="0">
                <a:latin typeface="Century Gothic"/>
                <a:cs typeface="Century Gothic"/>
              </a:rPr>
              <a:t>mon</a:t>
            </a:r>
            <a:r>
              <a:rPr lang="en-US" sz="2400" b="0" dirty="0" smtClean="0">
                <a:latin typeface="Century Gothic"/>
                <a:cs typeface="Century Gothic"/>
              </a:rPr>
              <a:t>, but-ton)</a:t>
            </a:r>
          </a:p>
          <a:p>
            <a:pPr>
              <a:buFont typeface="Wingdings" charset="2"/>
              <a:buChar char="Ø"/>
            </a:pPr>
            <a:r>
              <a:rPr lang="en-US" sz="2400" b="0" dirty="0" smtClean="0">
                <a:latin typeface="Century Gothic"/>
                <a:cs typeface="Century Gothic"/>
              </a:rPr>
              <a:t>Open syllables (me-</a:t>
            </a:r>
            <a:r>
              <a:rPr lang="en-US" sz="2400" b="0" dirty="0" err="1" smtClean="0">
                <a:latin typeface="Century Gothic"/>
                <a:cs typeface="Century Gothic"/>
              </a:rPr>
              <a:t>ter</a:t>
            </a:r>
            <a:r>
              <a:rPr lang="en-US" sz="2400" b="0" dirty="0" smtClean="0">
                <a:latin typeface="Century Gothic"/>
                <a:cs typeface="Century Gothic"/>
              </a:rPr>
              <a:t>, go, he, we, </a:t>
            </a:r>
            <a:r>
              <a:rPr lang="en-US" sz="2400" b="0" dirty="0" err="1" smtClean="0">
                <a:latin typeface="Century Gothic"/>
                <a:cs typeface="Century Gothic"/>
              </a:rPr>
              <a:t>si</a:t>
            </a:r>
            <a:r>
              <a:rPr lang="en-US" sz="2400" b="0" dirty="0" smtClean="0">
                <a:latin typeface="Century Gothic"/>
                <a:cs typeface="Century Gothic"/>
              </a:rPr>
              <a:t>-lent)</a:t>
            </a:r>
          </a:p>
          <a:p>
            <a:pPr>
              <a:buFont typeface="Wingdings" charset="2"/>
              <a:buChar char="Ø"/>
            </a:pPr>
            <a:r>
              <a:rPr lang="en-US" sz="2400" b="0" dirty="0" smtClean="0">
                <a:latin typeface="Century Gothic"/>
                <a:cs typeface="Century Gothic"/>
              </a:rPr>
              <a:t>Vowel-consonant-e syllables (while, yoke, rude, wake)</a:t>
            </a:r>
          </a:p>
          <a:p>
            <a:pPr>
              <a:buFont typeface="Wingdings" charset="2"/>
              <a:buChar char="Ø"/>
            </a:pPr>
            <a:r>
              <a:rPr lang="en-US" sz="2400" b="0" dirty="0" smtClean="0">
                <a:latin typeface="Century Gothic"/>
                <a:cs typeface="Century Gothic"/>
              </a:rPr>
              <a:t>Vowel teams (tree, couch, shoe, boat)</a:t>
            </a:r>
          </a:p>
          <a:p>
            <a:pPr>
              <a:buFont typeface="Wingdings" charset="2"/>
              <a:buChar char="Ø"/>
            </a:pPr>
            <a:r>
              <a:rPr lang="en-US" sz="2400" b="0" dirty="0" smtClean="0">
                <a:latin typeface="Century Gothic"/>
                <a:cs typeface="Century Gothic"/>
              </a:rPr>
              <a:t>Vowel r combinations (farm, short, stir, worm, burn)</a:t>
            </a:r>
          </a:p>
          <a:p>
            <a:pPr>
              <a:buFont typeface="Wingdings" charset="2"/>
              <a:buChar char="Ø"/>
            </a:pPr>
            <a:r>
              <a:rPr lang="en-US" sz="2400" b="0" dirty="0" smtClean="0">
                <a:latin typeface="Century Gothic"/>
                <a:cs typeface="Century Gothic"/>
              </a:rPr>
              <a:t>Final stable syllable (table, doodle, explosion, station )</a:t>
            </a:r>
          </a:p>
          <a:p>
            <a:pPr marL="0" indent="0"/>
            <a:endParaRPr lang="en-US" b="0" dirty="0" smtClean="0">
              <a:latin typeface="Century Gothic"/>
              <a:cs typeface="Century Gothic"/>
            </a:endParaRPr>
          </a:p>
          <a:p>
            <a:pPr>
              <a:buFont typeface="Wingdings" charset="2"/>
              <a:buChar char="Ø"/>
            </a:pPr>
            <a:endParaRPr lang="en-US" b="0" dirty="0">
              <a:latin typeface="Century Gothic"/>
              <a:cs typeface="Century Gothic"/>
            </a:endParaRPr>
          </a:p>
        </p:txBody>
      </p:sp>
    </p:spTree>
    <p:extLst>
      <p:ext uri="{BB962C8B-B14F-4D97-AF65-F5344CB8AC3E}">
        <p14:creationId xmlns:p14="http://schemas.microsoft.com/office/powerpoint/2010/main" val="21538605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Dyslexia defined</a:t>
            </a:r>
            <a:endParaRPr lang="en-US" dirty="0"/>
          </a:p>
        </p:txBody>
      </p:sp>
      <p:sp>
        <p:nvSpPr>
          <p:cNvPr id="3" name="Content Placeholder 2"/>
          <p:cNvSpPr>
            <a:spLocks noGrp="1"/>
          </p:cNvSpPr>
          <p:nvPr>
            <p:ph idx="1"/>
          </p:nvPr>
        </p:nvSpPr>
        <p:spPr/>
        <p:txBody>
          <a:bodyPr/>
          <a:lstStyle/>
          <a:p>
            <a:endParaRPr lang="en-US" sz="2000" dirty="0">
              <a:latin typeface="Century Gothic"/>
              <a:cs typeface="Century Gothic"/>
            </a:endParaRPr>
          </a:p>
          <a:p>
            <a:r>
              <a:rPr lang="en-US" sz="2000" dirty="0">
                <a:latin typeface="Century Gothic"/>
                <a:cs typeface="Century Gothic"/>
              </a:rPr>
              <a:t>Texas Education Code (TEC) 38.003 defines dyslexia in the following way</a:t>
            </a:r>
            <a:r>
              <a:rPr lang="en-US" sz="2000" dirty="0" smtClean="0">
                <a:latin typeface="Century Gothic"/>
                <a:cs typeface="Century Gothic"/>
              </a:rPr>
              <a:t>:</a:t>
            </a:r>
          </a:p>
          <a:p>
            <a:endParaRPr lang="en-US" sz="2000" dirty="0">
              <a:latin typeface="Century Gothic"/>
              <a:cs typeface="Century Gothic"/>
            </a:endParaRPr>
          </a:p>
          <a:p>
            <a:pPr>
              <a:buAutoNum type="arabicParenBoth"/>
            </a:pPr>
            <a:r>
              <a:rPr lang="en-US" sz="2000" b="0" dirty="0">
                <a:latin typeface="Century Gothic"/>
                <a:cs typeface="Century Gothic"/>
              </a:rPr>
              <a:t>“Dyslexia” means a disorder of constitutional origin manifested by a difficulty in learning to read, write, or spell despite conventional instruction, adequate intelligence, and sociocultural opportunity.</a:t>
            </a:r>
          </a:p>
          <a:p>
            <a:endParaRPr lang="en-US" dirty="0"/>
          </a:p>
        </p:txBody>
      </p:sp>
      <p:pic>
        <p:nvPicPr>
          <p:cNvPr id="5" name="Picture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4826000"/>
            <a:ext cx="3048000" cy="2032000"/>
          </a:xfrm>
          <a:prstGeom prst="rect">
            <a:avLst/>
          </a:prstGeom>
        </p:spPr>
      </p:pic>
    </p:spTree>
    <p:extLst>
      <p:ext uri="{BB962C8B-B14F-4D97-AF65-F5344CB8AC3E}">
        <p14:creationId xmlns:p14="http://schemas.microsoft.com/office/powerpoint/2010/main" val="352156639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Syllable division should also be taught.</a:t>
            </a:r>
            <a:endParaRPr lang="en-US" dirty="0"/>
          </a:p>
        </p:txBody>
      </p:sp>
      <p:pic>
        <p:nvPicPr>
          <p:cNvPr id="4" name="Content Placeholder 3" descr="imgres.jpg"/>
          <p:cNvPicPr>
            <a:picLocks noGrp="1" noChangeAspect="1"/>
          </p:cNvPicPr>
          <p:nvPr>
            <p:ph idx="1"/>
          </p:nvPr>
        </p:nvPicPr>
        <p:blipFill>
          <a:blip r:embed="rId2">
            <a:extLst>
              <a:ext uri="{28A0092B-C50C-407E-A947-70E740481C1C}">
                <a14:useLocalDpi xmlns:a14="http://schemas.microsoft.com/office/drawing/2010/main" val="0"/>
              </a:ext>
            </a:extLst>
          </a:blip>
          <a:srcRect l="-40287" r="-40287"/>
          <a:stretch>
            <a:fillRect/>
          </a:stretch>
        </p:blipFill>
        <p:spPr/>
      </p:pic>
    </p:spTree>
    <p:extLst>
      <p:ext uri="{BB962C8B-B14F-4D97-AF65-F5344CB8AC3E}">
        <p14:creationId xmlns:p14="http://schemas.microsoft.com/office/powerpoint/2010/main" val="57688924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latin typeface="Century Gothic"/>
                <a:cs typeface="Century Gothic"/>
              </a:rPr>
              <a:t>All five components of reading should also be included in the multisensory education</a:t>
            </a:r>
            <a:br>
              <a:rPr lang="en-US" sz="1600" dirty="0" smtClean="0">
                <a:latin typeface="Century Gothic"/>
                <a:cs typeface="Century Gothic"/>
              </a:rPr>
            </a:br>
            <a:endParaRPr lang="en-US" sz="1600" dirty="0">
              <a:latin typeface="Century Gothic"/>
              <a:cs typeface="Century Gothic"/>
            </a:endParaRPr>
          </a:p>
        </p:txBody>
      </p:sp>
      <p:pic>
        <p:nvPicPr>
          <p:cNvPr id="4" name="Content Placeholder 3" descr="imgres.jpg"/>
          <p:cNvPicPr>
            <a:picLocks noGrp="1" noChangeAspect="1"/>
          </p:cNvPicPr>
          <p:nvPr>
            <p:ph idx="1"/>
          </p:nvPr>
        </p:nvPicPr>
        <p:blipFill>
          <a:blip r:embed="rId2">
            <a:extLst>
              <a:ext uri="{28A0092B-C50C-407E-A947-70E740481C1C}">
                <a14:useLocalDpi xmlns:a14="http://schemas.microsoft.com/office/drawing/2010/main" val="0"/>
              </a:ext>
            </a:extLst>
          </a:blip>
          <a:srcRect l="-61310" r="-61310"/>
          <a:stretch>
            <a:fillRect/>
          </a:stretch>
        </p:blipFill>
        <p:spPr/>
      </p:pic>
    </p:spTree>
    <p:extLst>
      <p:ext uri="{BB962C8B-B14F-4D97-AF65-F5344CB8AC3E}">
        <p14:creationId xmlns:p14="http://schemas.microsoft.com/office/powerpoint/2010/main" val="102854375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Tiered levels of Support</a:t>
            </a:r>
            <a:endParaRPr lang="en-US" dirty="0"/>
          </a:p>
        </p:txBody>
      </p:sp>
      <p:sp>
        <p:nvSpPr>
          <p:cNvPr id="3" name="Content Placeholder 2"/>
          <p:cNvSpPr>
            <a:spLocks noGrp="1"/>
          </p:cNvSpPr>
          <p:nvPr>
            <p:ph idx="1"/>
          </p:nvPr>
        </p:nvSpPr>
        <p:spPr/>
        <p:txBody>
          <a:bodyPr>
            <a:normAutofit/>
          </a:bodyPr>
          <a:lstStyle/>
          <a:p>
            <a:r>
              <a:rPr lang="en-US" dirty="0"/>
              <a:t>Tier 1: Students performing on or above grade level in reading (based on DRA scores &amp; classroom performance) receive research-based classroom instruction during their language arts block.</a:t>
            </a:r>
          </a:p>
          <a:p>
            <a:r>
              <a:rPr lang="en-US" dirty="0"/>
              <a:t>Tier 2: Students performing one DRA level below expected level and demonstrating academic need receive additional research-based classroom support from general education teachers (usually student’s own homeroom teacher) two to four times per week for 10-20 minutes per session; classroom teachers carefully monitor student progress through the use of weekly running records, CBA’s, and informal observations.</a:t>
            </a:r>
          </a:p>
          <a:p>
            <a:r>
              <a:rPr lang="en-US" dirty="0"/>
              <a:t>Tier 3: Students performing 2 or more DRA levels below expected level and demonstrating academic need receive outside research-based support from instructional specialist two to four times per week for 30-45 minutes per session to build reading skills</a:t>
            </a:r>
            <a:r>
              <a:rPr lang="en-US" dirty="0" smtClean="0"/>
              <a:t>.  Dyslexia intervention is considered a Tier 3 support.  </a:t>
            </a:r>
            <a:endParaRPr lang="en-US" dirty="0"/>
          </a:p>
        </p:txBody>
      </p:sp>
    </p:spTree>
    <p:extLst>
      <p:ext uri="{BB962C8B-B14F-4D97-AF65-F5344CB8AC3E}">
        <p14:creationId xmlns:p14="http://schemas.microsoft.com/office/powerpoint/2010/main" val="131239012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a:t>
            </a:r>
            <a:endParaRPr lang="en-US" dirty="0"/>
          </a:p>
        </p:txBody>
      </p:sp>
    </p:spTree>
    <p:extLst>
      <p:ext uri="{BB962C8B-B14F-4D97-AF65-F5344CB8AC3E}">
        <p14:creationId xmlns:p14="http://schemas.microsoft.com/office/powerpoint/2010/main" val="253473146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textbooks &amp; curriculum</a:t>
            </a:r>
            <a:endParaRPr lang="en-US" dirty="0"/>
          </a:p>
        </p:txBody>
      </p:sp>
      <p:sp>
        <p:nvSpPr>
          <p:cNvPr id="3" name="Content Placeholder 2"/>
          <p:cNvSpPr>
            <a:spLocks noGrp="1"/>
          </p:cNvSpPr>
          <p:nvPr>
            <p:ph idx="1"/>
          </p:nvPr>
        </p:nvSpPr>
        <p:spPr/>
        <p:txBody>
          <a:bodyPr/>
          <a:lstStyle/>
          <a:p>
            <a:r>
              <a:rPr lang="en-US" sz="1800" dirty="0" smtClean="0">
                <a:latin typeface="Century Gothic"/>
                <a:cs typeface="Century Gothic"/>
              </a:rPr>
              <a:t>Books/Reading:</a:t>
            </a:r>
          </a:p>
          <a:p>
            <a:pPr>
              <a:buFont typeface="Wingdings" charset="2"/>
              <a:buChar char="²"/>
            </a:pPr>
            <a:r>
              <a:rPr lang="en-US" sz="1800" b="0" dirty="0" smtClean="0">
                <a:latin typeface="Century Gothic"/>
                <a:cs typeface="Century Gothic"/>
              </a:rPr>
              <a:t>Provide audiotapes/CDs of textbooks &amp; have student follow the text while listening</a:t>
            </a:r>
          </a:p>
          <a:p>
            <a:pPr>
              <a:buFont typeface="Wingdings" charset="2"/>
              <a:buChar char="²"/>
            </a:pPr>
            <a:r>
              <a:rPr lang="en-US" sz="1800" b="0" dirty="0" smtClean="0">
                <a:latin typeface="Century Gothic"/>
                <a:cs typeface="Century Gothic"/>
              </a:rPr>
              <a:t>Provide summaries of chapters</a:t>
            </a:r>
          </a:p>
          <a:p>
            <a:pPr>
              <a:buFont typeface="Wingdings" charset="2"/>
              <a:buChar char="²"/>
            </a:pPr>
            <a:r>
              <a:rPr lang="en-US" sz="1800" b="0" dirty="0" smtClean="0">
                <a:latin typeface="Century Gothic"/>
                <a:cs typeface="Century Gothic"/>
              </a:rPr>
              <a:t>Use marker or highlighting tape to highlight important sections</a:t>
            </a:r>
          </a:p>
          <a:p>
            <a:pPr>
              <a:buFont typeface="Wingdings" charset="2"/>
              <a:buChar char="²"/>
            </a:pPr>
            <a:r>
              <a:rPr lang="en-US" sz="1800" b="0" dirty="0" smtClean="0">
                <a:latin typeface="Century Gothic"/>
                <a:cs typeface="Century Gothic"/>
              </a:rPr>
              <a:t>Use colored overlays</a:t>
            </a:r>
          </a:p>
          <a:p>
            <a:pPr>
              <a:buFont typeface="Wingdings" charset="2"/>
              <a:buChar char="²"/>
            </a:pPr>
            <a:r>
              <a:rPr lang="en-US" sz="1800" b="0" dirty="0" smtClean="0">
                <a:latin typeface="Century Gothic"/>
                <a:cs typeface="Century Gothic"/>
              </a:rPr>
              <a:t>Review vocabulary prior to reading</a:t>
            </a:r>
          </a:p>
          <a:p>
            <a:pPr>
              <a:buFont typeface="Wingdings" charset="2"/>
              <a:buChar char="²"/>
            </a:pPr>
            <a:r>
              <a:rPr lang="en-US" sz="1800" b="0" dirty="0" smtClean="0">
                <a:latin typeface="Century Gothic"/>
                <a:cs typeface="Century Gothic"/>
              </a:rPr>
              <a:t>Assign peer buddies</a:t>
            </a:r>
          </a:p>
          <a:p>
            <a:pPr>
              <a:buFont typeface="Wingdings" charset="2"/>
              <a:buChar char="²"/>
            </a:pPr>
            <a:r>
              <a:rPr lang="en-US" sz="1800" b="0" dirty="0" smtClean="0">
                <a:latin typeface="Century Gothic"/>
                <a:cs typeface="Century Gothic"/>
              </a:rPr>
              <a:t>Do not require student to read aloud</a:t>
            </a:r>
          </a:p>
          <a:p>
            <a:pPr marL="0" indent="0"/>
            <a:endParaRPr lang="en-US" dirty="0"/>
          </a:p>
        </p:txBody>
      </p:sp>
    </p:spTree>
    <p:extLst>
      <p:ext uri="{BB962C8B-B14F-4D97-AF65-F5344CB8AC3E}">
        <p14:creationId xmlns:p14="http://schemas.microsoft.com/office/powerpoint/2010/main" val="392683547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curriculum</a:t>
            </a:r>
            <a:endParaRPr lang="en-US" dirty="0"/>
          </a:p>
        </p:txBody>
      </p:sp>
      <p:sp>
        <p:nvSpPr>
          <p:cNvPr id="3" name="Content Placeholder 2"/>
          <p:cNvSpPr>
            <a:spLocks noGrp="1"/>
          </p:cNvSpPr>
          <p:nvPr>
            <p:ph idx="1"/>
          </p:nvPr>
        </p:nvSpPr>
        <p:spPr/>
        <p:txBody>
          <a:bodyPr>
            <a:noAutofit/>
          </a:bodyPr>
          <a:lstStyle/>
          <a:p>
            <a:pPr>
              <a:buFont typeface="Wingdings" charset="2"/>
              <a:buChar char="v"/>
            </a:pPr>
            <a:r>
              <a:rPr lang="en-US" sz="2400" b="0" dirty="0" smtClean="0">
                <a:latin typeface="Century Gothic"/>
                <a:cs typeface="Century Gothic"/>
              </a:rPr>
              <a:t>Shorten assignments to focus on mastery of key concepts</a:t>
            </a:r>
          </a:p>
          <a:p>
            <a:pPr>
              <a:buFont typeface="Wingdings" charset="2"/>
              <a:buChar char="v"/>
            </a:pPr>
            <a:r>
              <a:rPr lang="en-US" sz="2400" b="0" dirty="0" smtClean="0">
                <a:latin typeface="Century Gothic"/>
                <a:cs typeface="Century Gothic"/>
              </a:rPr>
              <a:t>Shorten spelling tests to focus on mastering the most important words</a:t>
            </a:r>
          </a:p>
          <a:p>
            <a:pPr>
              <a:buFont typeface="Wingdings" charset="2"/>
              <a:buChar char="v"/>
            </a:pPr>
            <a:r>
              <a:rPr lang="en-US" sz="2400" b="0" dirty="0" smtClean="0">
                <a:latin typeface="Century Gothic"/>
                <a:cs typeface="Century Gothic"/>
              </a:rPr>
              <a:t>Substitute alternatives for written assignments (posters, drama, collage, oral/taped presentations, video presentation)</a:t>
            </a:r>
            <a:endParaRPr lang="en-US" sz="2400" b="0" dirty="0">
              <a:latin typeface="Century Gothic"/>
              <a:cs typeface="Century Gothic"/>
            </a:endParaRPr>
          </a:p>
        </p:txBody>
      </p:sp>
    </p:spTree>
    <p:extLst>
      <p:ext uri="{BB962C8B-B14F-4D97-AF65-F5344CB8AC3E}">
        <p14:creationId xmlns:p14="http://schemas.microsoft.com/office/powerpoint/2010/main" val="154553294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Classroom environment</a:t>
            </a:r>
            <a:endParaRPr lang="en-US" dirty="0"/>
          </a:p>
        </p:txBody>
      </p:sp>
      <p:sp>
        <p:nvSpPr>
          <p:cNvPr id="3" name="Content Placeholder 2"/>
          <p:cNvSpPr>
            <a:spLocks noGrp="1"/>
          </p:cNvSpPr>
          <p:nvPr>
            <p:ph idx="1"/>
          </p:nvPr>
        </p:nvSpPr>
        <p:spPr/>
        <p:txBody>
          <a:bodyPr>
            <a:normAutofit/>
          </a:bodyPr>
          <a:lstStyle/>
          <a:p>
            <a:pPr>
              <a:buFont typeface="Wingdings" charset="2"/>
              <a:buChar char="²"/>
            </a:pPr>
            <a:r>
              <a:rPr lang="en-US" sz="2400" b="0" dirty="0" smtClean="0">
                <a:latin typeface="Century Gothic"/>
                <a:cs typeface="Century Gothic"/>
              </a:rPr>
              <a:t>Provide a computer for written work</a:t>
            </a:r>
          </a:p>
          <a:p>
            <a:pPr>
              <a:buFont typeface="Wingdings" charset="2"/>
              <a:buChar char="²"/>
            </a:pPr>
            <a:r>
              <a:rPr lang="en-US" sz="2400" b="0" dirty="0" smtClean="0">
                <a:latin typeface="Century Gothic"/>
                <a:cs typeface="Century Gothic"/>
              </a:rPr>
              <a:t>Seat student close to teacher </a:t>
            </a:r>
            <a:endParaRPr lang="en-US" sz="2400" b="0" dirty="0">
              <a:latin typeface="Century Gothic"/>
              <a:cs typeface="Century Gothic"/>
            </a:endParaRPr>
          </a:p>
          <a:p>
            <a:pPr>
              <a:buFont typeface="Wingdings" charset="2"/>
              <a:buChar char="²"/>
            </a:pPr>
            <a:r>
              <a:rPr lang="en-US" sz="2400" b="0" dirty="0" smtClean="0">
                <a:latin typeface="Century Gothic"/>
                <a:cs typeface="Century Gothic"/>
              </a:rPr>
              <a:t>Provide quiet during intense learning opportunities</a:t>
            </a:r>
          </a:p>
          <a:p>
            <a:pPr>
              <a:buFont typeface="Wingdings" charset="2"/>
              <a:buChar char="²"/>
            </a:pPr>
            <a:r>
              <a:rPr lang="en-US" sz="2400" b="0" dirty="0" smtClean="0">
                <a:latin typeface="Century Gothic"/>
                <a:cs typeface="Century Gothic"/>
              </a:rPr>
              <a:t>Provide access to </a:t>
            </a:r>
            <a:r>
              <a:rPr lang="en-US" sz="2400" b="0" dirty="0" err="1" smtClean="0">
                <a:latin typeface="Century Gothic"/>
                <a:cs typeface="Century Gothic"/>
              </a:rPr>
              <a:t>Bookshare</a:t>
            </a:r>
            <a:r>
              <a:rPr lang="en-US" sz="2400" b="0" dirty="0" smtClean="0">
                <a:latin typeface="Century Gothic"/>
                <a:cs typeface="Century Gothic"/>
              </a:rPr>
              <a:t> or other text to speech software</a:t>
            </a:r>
            <a:endParaRPr lang="en-US" sz="2400" b="0" dirty="0">
              <a:latin typeface="Century Gothic"/>
              <a:cs typeface="Century Gothic"/>
            </a:endParaRPr>
          </a:p>
        </p:txBody>
      </p:sp>
    </p:spTree>
    <p:extLst>
      <p:ext uri="{BB962C8B-B14F-4D97-AF65-F5344CB8AC3E}">
        <p14:creationId xmlns:p14="http://schemas.microsoft.com/office/powerpoint/2010/main" val="309603626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directions</a:t>
            </a:r>
            <a:endParaRPr lang="en-US" dirty="0"/>
          </a:p>
        </p:txBody>
      </p:sp>
      <p:sp>
        <p:nvSpPr>
          <p:cNvPr id="3" name="Content Placeholder 2"/>
          <p:cNvSpPr>
            <a:spLocks noGrp="1"/>
          </p:cNvSpPr>
          <p:nvPr>
            <p:ph idx="1"/>
          </p:nvPr>
        </p:nvSpPr>
        <p:spPr/>
        <p:txBody>
          <a:bodyPr>
            <a:normAutofit/>
          </a:bodyPr>
          <a:lstStyle/>
          <a:p>
            <a:pPr>
              <a:buFont typeface="Wingdings" charset="2"/>
              <a:buChar char="q"/>
            </a:pPr>
            <a:r>
              <a:rPr lang="en-US" sz="2000" b="0" dirty="0" smtClean="0">
                <a:latin typeface="Century Gothic"/>
                <a:cs typeface="Century Gothic"/>
              </a:rPr>
              <a:t>Give directions in small steps and with as few words as possible</a:t>
            </a:r>
          </a:p>
          <a:p>
            <a:pPr>
              <a:buFont typeface="Wingdings" charset="2"/>
              <a:buChar char="q"/>
            </a:pPr>
            <a:r>
              <a:rPr lang="en-US" sz="2000" b="0" dirty="0" smtClean="0">
                <a:latin typeface="Century Gothic"/>
                <a:cs typeface="Century Gothic"/>
              </a:rPr>
              <a:t>Break down directions into steps</a:t>
            </a:r>
          </a:p>
          <a:p>
            <a:pPr>
              <a:buFont typeface="Wingdings" charset="2"/>
              <a:buChar char="q"/>
            </a:pPr>
            <a:r>
              <a:rPr lang="en-US" sz="2000" b="0" dirty="0" smtClean="0">
                <a:latin typeface="Century Gothic"/>
                <a:cs typeface="Century Gothic"/>
              </a:rPr>
              <a:t>Read written directions</a:t>
            </a:r>
          </a:p>
          <a:p>
            <a:pPr>
              <a:buFont typeface="Wingdings" charset="2"/>
              <a:buChar char="q"/>
            </a:pPr>
            <a:r>
              <a:rPr lang="en-US" sz="2000" b="0" dirty="0" smtClean="0">
                <a:latin typeface="Century Gothic"/>
                <a:cs typeface="Century Gothic"/>
              </a:rPr>
              <a:t>Accompany oral directions with visual clues when possible</a:t>
            </a:r>
          </a:p>
          <a:p>
            <a:pPr>
              <a:buFont typeface="Wingdings" charset="2"/>
              <a:buChar char="q"/>
            </a:pPr>
            <a:r>
              <a:rPr lang="en-US" sz="2000" b="0" dirty="0" smtClean="0">
                <a:latin typeface="Century Gothic"/>
                <a:cs typeface="Century Gothic"/>
              </a:rPr>
              <a:t>Use both oral and written directions</a:t>
            </a:r>
          </a:p>
          <a:p>
            <a:pPr>
              <a:buFont typeface="Wingdings" charset="2"/>
              <a:buChar char="q"/>
            </a:pPr>
            <a:r>
              <a:rPr lang="en-US" sz="2000" b="0" dirty="0" smtClean="0">
                <a:latin typeface="Century Gothic"/>
                <a:cs typeface="Century Gothic"/>
              </a:rPr>
              <a:t>Check for understanding</a:t>
            </a:r>
            <a:endParaRPr lang="en-US" sz="2000" b="0" dirty="0">
              <a:latin typeface="Century Gothic"/>
              <a:cs typeface="Century Gothic"/>
            </a:endParaRPr>
          </a:p>
        </p:txBody>
      </p:sp>
    </p:spTree>
    <p:extLst>
      <p:ext uri="{BB962C8B-B14F-4D97-AF65-F5344CB8AC3E}">
        <p14:creationId xmlns:p14="http://schemas.microsoft.com/office/powerpoint/2010/main" val="277963283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writing</a:t>
            </a:r>
            <a:endParaRPr lang="en-US" dirty="0"/>
          </a:p>
        </p:txBody>
      </p:sp>
      <p:sp>
        <p:nvSpPr>
          <p:cNvPr id="3" name="Content Placeholder 2"/>
          <p:cNvSpPr>
            <a:spLocks noGrp="1"/>
          </p:cNvSpPr>
          <p:nvPr>
            <p:ph idx="1"/>
          </p:nvPr>
        </p:nvSpPr>
        <p:spPr/>
        <p:txBody>
          <a:bodyPr/>
          <a:lstStyle/>
          <a:p>
            <a:pPr>
              <a:buFont typeface="Wingdings" charset="2"/>
              <a:buChar char="Ø"/>
            </a:pPr>
            <a:r>
              <a:rPr lang="en-US" b="0" dirty="0" smtClean="0">
                <a:latin typeface="Century Gothic"/>
                <a:cs typeface="Century Gothic"/>
              </a:rPr>
              <a:t>Use worksheets that require minimal writing</a:t>
            </a:r>
          </a:p>
          <a:p>
            <a:pPr>
              <a:buFont typeface="Wingdings" charset="2"/>
              <a:buChar char="Ø"/>
            </a:pPr>
            <a:r>
              <a:rPr lang="en-US" b="0" dirty="0" smtClean="0">
                <a:latin typeface="Century Gothic"/>
                <a:cs typeface="Century Gothic"/>
              </a:rPr>
              <a:t>Provide copies of teacher’s notes</a:t>
            </a:r>
          </a:p>
          <a:p>
            <a:pPr>
              <a:buFont typeface="Wingdings" charset="2"/>
              <a:buChar char="Ø"/>
            </a:pPr>
            <a:r>
              <a:rPr lang="en-US" b="0" dirty="0" smtClean="0">
                <a:latin typeface="Century Gothic"/>
                <a:cs typeface="Century Gothic"/>
              </a:rPr>
              <a:t>Allow student to sue a keyboard when appropriate</a:t>
            </a:r>
          </a:p>
          <a:p>
            <a:pPr>
              <a:buFont typeface="Wingdings" charset="2"/>
              <a:buChar char="Ø"/>
            </a:pPr>
            <a:r>
              <a:rPr lang="en-US" b="0" dirty="0" smtClean="0">
                <a:latin typeface="Century Gothic"/>
                <a:cs typeface="Century Gothic"/>
              </a:rPr>
              <a:t>Allow student to respond orally</a:t>
            </a:r>
          </a:p>
          <a:p>
            <a:pPr>
              <a:buFont typeface="Wingdings" charset="2"/>
              <a:buChar char="Ø"/>
            </a:pPr>
            <a:r>
              <a:rPr lang="en-US" b="0" dirty="0" smtClean="0">
                <a:latin typeface="Century Gothic"/>
                <a:cs typeface="Century Gothic"/>
              </a:rPr>
              <a:t>Grade only for content, not spelling or handwriting</a:t>
            </a:r>
          </a:p>
          <a:p>
            <a:pPr>
              <a:buFont typeface="Wingdings" charset="2"/>
              <a:buChar char="Ø"/>
            </a:pPr>
            <a:r>
              <a:rPr lang="en-US" b="0" dirty="0" smtClean="0">
                <a:latin typeface="Century Gothic"/>
                <a:cs typeface="Century Gothic"/>
              </a:rPr>
              <a:t>Allow student to dictate answer to essay questions</a:t>
            </a:r>
          </a:p>
          <a:p>
            <a:pPr>
              <a:buFont typeface="Wingdings" charset="2"/>
              <a:buChar char="Ø"/>
            </a:pPr>
            <a:r>
              <a:rPr lang="en-US" b="0" dirty="0" smtClean="0">
                <a:latin typeface="Century Gothic"/>
                <a:cs typeface="Century Gothic"/>
              </a:rPr>
              <a:t>Use speech to text software</a:t>
            </a:r>
          </a:p>
          <a:p>
            <a:pPr>
              <a:buFont typeface="Wingdings" charset="2"/>
              <a:buChar char="Ø"/>
            </a:pPr>
            <a:r>
              <a:rPr lang="en-US" b="0" dirty="0" smtClean="0">
                <a:latin typeface="Century Gothic"/>
                <a:cs typeface="Century Gothic"/>
              </a:rPr>
              <a:t>Use graphic organizers </a:t>
            </a:r>
          </a:p>
          <a:p>
            <a:pPr>
              <a:buFont typeface="Wingdings" charset="2"/>
              <a:buChar char="Ø"/>
            </a:pPr>
            <a:r>
              <a:rPr lang="en-US" b="0" dirty="0" smtClean="0">
                <a:latin typeface="Century Gothic"/>
                <a:cs typeface="Century Gothic"/>
              </a:rPr>
              <a:t>Reduce copying tasks</a:t>
            </a:r>
          </a:p>
          <a:p>
            <a:pPr>
              <a:buFont typeface="Wingdings" charset="2"/>
              <a:buChar char="Ø"/>
            </a:pPr>
            <a:r>
              <a:rPr lang="en-US" b="0" dirty="0" smtClean="0">
                <a:latin typeface="Century Gothic"/>
                <a:cs typeface="Century Gothic"/>
              </a:rPr>
              <a:t>Reduce written work</a:t>
            </a:r>
            <a:endParaRPr lang="en-US" b="0" dirty="0">
              <a:latin typeface="Century Gothic"/>
              <a:cs typeface="Century Gothic"/>
            </a:endParaRPr>
          </a:p>
        </p:txBody>
      </p:sp>
    </p:spTree>
    <p:extLst>
      <p:ext uri="{BB962C8B-B14F-4D97-AF65-F5344CB8AC3E}">
        <p14:creationId xmlns:p14="http://schemas.microsoft.com/office/powerpoint/2010/main" val="303922371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testing</a:t>
            </a:r>
            <a:endParaRPr lang="en-US" dirty="0"/>
          </a:p>
        </p:txBody>
      </p:sp>
      <p:sp>
        <p:nvSpPr>
          <p:cNvPr id="3" name="Content Placeholder 2"/>
          <p:cNvSpPr>
            <a:spLocks noGrp="1"/>
          </p:cNvSpPr>
          <p:nvPr>
            <p:ph idx="1"/>
          </p:nvPr>
        </p:nvSpPr>
        <p:spPr/>
        <p:txBody>
          <a:bodyPr>
            <a:normAutofit/>
          </a:bodyPr>
          <a:lstStyle/>
          <a:p>
            <a:pPr>
              <a:buFont typeface="Courier New"/>
              <a:buChar char="o"/>
            </a:pPr>
            <a:r>
              <a:rPr lang="en-US" sz="2000" b="0" dirty="0" smtClean="0">
                <a:latin typeface="Century Gothic"/>
                <a:cs typeface="Century Gothic"/>
              </a:rPr>
              <a:t>Go over directions orally</a:t>
            </a:r>
          </a:p>
          <a:p>
            <a:pPr>
              <a:buFont typeface="Courier New"/>
              <a:buChar char="o"/>
            </a:pPr>
            <a:r>
              <a:rPr lang="en-US" sz="2000" b="0" dirty="0" smtClean="0">
                <a:latin typeface="Century Gothic"/>
                <a:cs typeface="Century Gothic"/>
              </a:rPr>
              <a:t>Allow extended time</a:t>
            </a:r>
          </a:p>
          <a:p>
            <a:pPr>
              <a:buFont typeface="Courier New"/>
              <a:buChar char="o"/>
            </a:pPr>
            <a:r>
              <a:rPr lang="en-US" sz="2000" b="0" dirty="0" smtClean="0">
                <a:latin typeface="Century Gothic"/>
                <a:cs typeface="Century Gothic"/>
              </a:rPr>
              <a:t>Avoid timed testing</a:t>
            </a:r>
          </a:p>
          <a:p>
            <a:pPr>
              <a:buFont typeface="Courier New"/>
              <a:buChar char="o"/>
            </a:pPr>
            <a:r>
              <a:rPr lang="en-US" sz="2000" b="0" dirty="0" smtClean="0">
                <a:latin typeface="Century Gothic"/>
                <a:cs typeface="Century Gothic"/>
              </a:rPr>
              <a:t>Read test materials and allow oral responses</a:t>
            </a:r>
          </a:p>
          <a:p>
            <a:pPr>
              <a:buFont typeface="Courier New"/>
              <a:buChar char="o"/>
            </a:pPr>
            <a:r>
              <a:rPr lang="en-US" sz="2000" b="0" dirty="0" smtClean="0">
                <a:latin typeface="Century Gothic"/>
                <a:cs typeface="Century Gothic"/>
              </a:rPr>
              <a:t>Provide typed test materials (not handwritten materials)</a:t>
            </a:r>
          </a:p>
          <a:p>
            <a:pPr>
              <a:buFont typeface="Courier New"/>
              <a:buChar char="o"/>
            </a:pPr>
            <a:r>
              <a:rPr lang="en-US" sz="2000" b="0" dirty="0" smtClean="0">
                <a:latin typeface="Century Gothic"/>
                <a:cs typeface="Century Gothic"/>
              </a:rPr>
              <a:t>Allow tests to be taken in a room with few distractions</a:t>
            </a:r>
          </a:p>
          <a:p>
            <a:pPr>
              <a:buFont typeface="Courier New"/>
              <a:buChar char="o"/>
            </a:pPr>
            <a:r>
              <a:rPr lang="en-US" sz="2000" b="0" dirty="0" smtClean="0">
                <a:latin typeface="Century Gothic"/>
                <a:cs typeface="Century Gothic"/>
              </a:rPr>
              <a:t>Allow student to dictate answers or use text to speech/speech to text software</a:t>
            </a:r>
            <a:endParaRPr lang="en-US" sz="2000" b="0" dirty="0">
              <a:latin typeface="Century Gothic"/>
              <a:cs typeface="Century Gothic"/>
            </a:endParaRPr>
          </a:p>
        </p:txBody>
      </p:sp>
    </p:spTree>
    <p:extLst>
      <p:ext uri="{BB962C8B-B14F-4D97-AF65-F5344CB8AC3E}">
        <p14:creationId xmlns:p14="http://schemas.microsoft.com/office/powerpoint/2010/main" val="4013707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Characteristics of dyslexia</a:t>
            </a:r>
            <a:endParaRPr lang="en-US" dirty="0"/>
          </a:p>
        </p:txBody>
      </p:sp>
      <p:sp>
        <p:nvSpPr>
          <p:cNvPr id="3" name="Content Placeholder 2"/>
          <p:cNvSpPr>
            <a:spLocks noGrp="1"/>
          </p:cNvSpPr>
          <p:nvPr>
            <p:ph idx="1"/>
          </p:nvPr>
        </p:nvSpPr>
        <p:spPr/>
        <p:txBody>
          <a:bodyPr/>
          <a:lstStyle/>
          <a:p>
            <a:pPr>
              <a:buFont typeface="Wingdings" charset="2"/>
              <a:buChar char="v"/>
            </a:pPr>
            <a:r>
              <a:rPr lang="en-US" sz="2400" b="0" dirty="0" smtClean="0">
                <a:latin typeface="Century Gothic"/>
                <a:cs typeface="Century Gothic"/>
              </a:rPr>
              <a:t>Difficulty reading words in isolation</a:t>
            </a:r>
          </a:p>
          <a:p>
            <a:pPr>
              <a:buFont typeface="Wingdings" charset="2"/>
              <a:buChar char="v"/>
            </a:pPr>
            <a:r>
              <a:rPr lang="en-US" sz="2400" b="0" dirty="0" smtClean="0">
                <a:latin typeface="Century Gothic"/>
                <a:cs typeface="Century Gothic"/>
              </a:rPr>
              <a:t>Difficulty accurately decoding unfamiliar or </a:t>
            </a:r>
            <a:r>
              <a:rPr lang="en-US" sz="2400" b="0" dirty="0" err="1" smtClean="0">
                <a:latin typeface="Century Gothic"/>
                <a:cs typeface="Century Gothic"/>
              </a:rPr>
              <a:t>nonwords</a:t>
            </a:r>
            <a:r>
              <a:rPr lang="en-US" sz="2400" b="0" dirty="0" smtClean="0">
                <a:latin typeface="Century Gothic"/>
                <a:cs typeface="Century Gothic"/>
              </a:rPr>
              <a:t> words (example:  </a:t>
            </a:r>
            <a:r>
              <a:rPr lang="en-US" sz="2400" b="0" dirty="0" err="1" smtClean="0">
                <a:latin typeface="Century Gothic"/>
                <a:cs typeface="Century Gothic"/>
              </a:rPr>
              <a:t>bup</a:t>
            </a:r>
            <a:r>
              <a:rPr lang="en-US" sz="2400" b="0" dirty="0" smtClean="0">
                <a:latin typeface="Century Gothic"/>
                <a:cs typeface="Century Gothic"/>
              </a:rPr>
              <a:t>, </a:t>
            </a:r>
            <a:r>
              <a:rPr lang="en-US" sz="2400" b="0" dirty="0" err="1" smtClean="0">
                <a:latin typeface="Century Gothic"/>
                <a:cs typeface="Century Gothic"/>
              </a:rPr>
              <a:t>inshy</a:t>
            </a:r>
            <a:r>
              <a:rPr lang="en-US" sz="2400" b="0" dirty="0" smtClean="0">
                <a:latin typeface="Century Gothic"/>
                <a:cs typeface="Century Gothic"/>
              </a:rPr>
              <a:t>, </a:t>
            </a:r>
            <a:r>
              <a:rPr lang="en-US" sz="2400" b="0" dirty="0" err="1" smtClean="0">
                <a:latin typeface="Century Gothic"/>
                <a:cs typeface="Century Gothic"/>
              </a:rPr>
              <a:t>hep</a:t>
            </a:r>
            <a:r>
              <a:rPr lang="en-US" sz="2400" b="0" dirty="0" smtClean="0">
                <a:latin typeface="Century Gothic"/>
                <a:cs typeface="Century Gothic"/>
              </a:rPr>
              <a:t>, </a:t>
            </a:r>
            <a:r>
              <a:rPr lang="en-US" sz="2400" b="0" dirty="0" err="1" smtClean="0">
                <a:latin typeface="Century Gothic"/>
                <a:cs typeface="Century Gothic"/>
              </a:rPr>
              <a:t>lig</a:t>
            </a:r>
            <a:r>
              <a:rPr lang="en-US" sz="2400" b="0" dirty="0" smtClean="0">
                <a:latin typeface="Century Gothic"/>
                <a:cs typeface="Century Gothic"/>
              </a:rPr>
              <a:t>, aft, </a:t>
            </a:r>
            <a:r>
              <a:rPr lang="en-US" sz="2400" b="0" dirty="0" err="1" smtClean="0">
                <a:latin typeface="Century Gothic"/>
                <a:cs typeface="Century Gothic"/>
              </a:rPr>
              <a:t>tith</a:t>
            </a:r>
            <a:r>
              <a:rPr lang="en-US" sz="2400" b="0" dirty="0" smtClean="0">
                <a:latin typeface="Century Gothic"/>
                <a:cs typeface="Century Gothic"/>
              </a:rPr>
              <a:t>)</a:t>
            </a:r>
          </a:p>
          <a:p>
            <a:pPr>
              <a:buFont typeface="Wingdings" charset="2"/>
              <a:buChar char="v"/>
            </a:pPr>
            <a:r>
              <a:rPr lang="en-US" sz="2400" b="0" dirty="0" smtClean="0">
                <a:latin typeface="Century Gothic"/>
                <a:cs typeface="Century Gothic"/>
              </a:rPr>
              <a:t>Difficulty with oral reading (slow, inaccurate, or labored)</a:t>
            </a:r>
          </a:p>
          <a:p>
            <a:pPr>
              <a:buFont typeface="Wingdings" charset="2"/>
              <a:buChar char="v"/>
            </a:pPr>
            <a:r>
              <a:rPr lang="en-US" sz="2400" b="0" dirty="0" smtClean="0">
                <a:latin typeface="Century Gothic"/>
                <a:cs typeface="Century Gothic"/>
              </a:rPr>
              <a:t>Difficulty with spelling</a:t>
            </a:r>
          </a:p>
          <a:p>
            <a:pPr marL="0" indent="0"/>
            <a:endParaRPr lang="en-US" dirty="0"/>
          </a:p>
        </p:txBody>
      </p:sp>
      <p:pic>
        <p:nvPicPr>
          <p:cNvPr id="5" name="Picture 4"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4318000"/>
            <a:ext cx="3200400" cy="2540000"/>
          </a:xfrm>
          <a:prstGeom prst="rect">
            <a:avLst/>
          </a:prstGeom>
        </p:spPr>
      </p:pic>
    </p:spTree>
    <p:extLst>
      <p:ext uri="{BB962C8B-B14F-4D97-AF65-F5344CB8AC3E}">
        <p14:creationId xmlns:p14="http://schemas.microsoft.com/office/powerpoint/2010/main" val="316548542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Accommodations:  homework</a:t>
            </a:r>
            <a:endParaRPr lang="en-US" dirty="0"/>
          </a:p>
        </p:txBody>
      </p:sp>
      <p:sp>
        <p:nvSpPr>
          <p:cNvPr id="3" name="Content Placeholder 2"/>
          <p:cNvSpPr>
            <a:spLocks noGrp="1"/>
          </p:cNvSpPr>
          <p:nvPr>
            <p:ph idx="1"/>
          </p:nvPr>
        </p:nvSpPr>
        <p:spPr/>
        <p:txBody>
          <a:bodyPr/>
          <a:lstStyle/>
          <a:p>
            <a:pPr>
              <a:buFont typeface="Wingdings" charset="2"/>
              <a:buChar char="u"/>
            </a:pPr>
            <a:r>
              <a:rPr lang="en-US" sz="2000" b="0" dirty="0" smtClean="0">
                <a:latin typeface="Century Gothic"/>
                <a:cs typeface="Century Gothic"/>
              </a:rPr>
              <a:t>Reduce reading assignments</a:t>
            </a:r>
          </a:p>
          <a:p>
            <a:pPr>
              <a:buFont typeface="Wingdings" charset="2"/>
              <a:buChar char="u"/>
            </a:pPr>
            <a:r>
              <a:rPr lang="en-US" sz="2000" b="0" dirty="0" smtClean="0">
                <a:latin typeface="Century Gothic"/>
                <a:cs typeface="Century Gothic"/>
              </a:rPr>
              <a:t>Accept work dictated by student to a parent/tutor</a:t>
            </a:r>
          </a:p>
          <a:p>
            <a:pPr>
              <a:buFont typeface="Wingdings" charset="2"/>
              <a:buChar char="u"/>
            </a:pPr>
            <a:r>
              <a:rPr lang="en-US" sz="2000" b="0" dirty="0" smtClean="0">
                <a:latin typeface="Century Gothic"/>
                <a:cs typeface="Century Gothic"/>
              </a:rPr>
              <a:t>Limit amount of time to spend on homework</a:t>
            </a:r>
          </a:p>
          <a:p>
            <a:pPr>
              <a:buFont typeface="Wingdings" charset="2"/>
              <a:buChar char="u"/>
            </a:pPr>
            <a:r>
              <a:rPr lang="en-US" sz="2000" b="0" dirty="0" smtClean="0">
                <a:latin typeface="Century Gothic"/>
                <a:cs typeface="Century Gothic"/>
              </a:rPr>
              <a:t>Prioritize assignments</a:t>
            </a:r>
          </a:p>
          <a:p>
            <a:pPr>
              <a:buFont typeface="Wingdings" charset="2"/>
              <a:buChar char="u"/>
            </a:pPr>
            <a:r>
              <a:rPr lang="en-US" sz="2000" b="0" dirty="0" smtClean="0">
                <a:latin typeface="Century Gothic"/>
                <a:cs typeface="Century Gothic"/>
              </a:rPr>
              <a:t>Use a planner so students can review assignments daily</a:t>
            </a:r>
          </a:p>
          <a:p>
            <a:pPr marL="0" indent="0"/>
            <a:endParaRPr lang="en-US" dirty="0" smtClean="0"/>
          </a:p>
          <a:p>
            <a:pPr marL="0" indent="0"/>
            <a:endParaRPr lang="en-US" dirty="0"/>
          </a:p>
        </p:txBody>
      </p:sp>
    </p:spTree>
    <p:extLst>
      <p:ext uri="{BB962C8B-B14F-4D97-AF65-F5344CB8AC3E}">
        <p14:creationId xmlns:p14="http://schemas.microsoft.com/office/powerpoint/2010/main" val="199157430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548640"/>
          </a:xfrm>
        </p:spPr>
        <p:txBody>
          <a:bodyPr/>
          <a:lstStyle/>
          <a:p>
            <a:r>
              <a:rPr lang="en-US" dirty="0" smtClean="0"/>
              <a:t>Accommodations:  classroom guidelines for teachers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charset="2"/>
              <a:buChar char="v"/>
            </a:pPr>
            <a:r>
              <a:rPr lang="en-US" sz="2000" b="0" dirty="0" smtClean="0">
                <a:latin typeface="Century Gothic"/>
                <a:cs typeface="Century Gothic"/>
              </a:rPr>
              <a:t>Provide extra time for reading &amp; writing activities</a:t>
            </a:r>
          </a:p>
          <a:p>
            <a:pPr>
              <a:buFont typeface="Wingdings" charset="2"/>
              <a:buChar char="v"/>
            </a:pPr>
            <a:r>
              <a:rPr lang="en-US" sz="2000" b="0" dirty="0" smtClean="0">
                <a:latin typeface="Century Gothic"/>
                <a:cs typeface="Century Gothic"/>
              </a:rPr>
              <a:t>Provide multiple ways to respond, like saying the answers, circling an answer, or highlighting the answer</a:t>
            </a:r>
          </a:p>
          <a:p>
            <a:pPr>
              <a:buFont typeface="Wingdings" charset="2"/>
              <a:buChar char="v"/>
            </a:pPr>
            <a:r>
              <a:rPr lang="en-US" sz="2000" b="0" dirty="0" smtClean="0">
                <a:latin typeface="Century Gothic"/>
                <a:cs typeface="Century Gothic"/>
              </a:rPr>
              <a:t>Provide sentence stems for oral and written communication</a:t>
            </a:r>
          </a:p>
          <a:p>
            <a:pPr>
              <a:buFont typeface="Wingdings" charset="2"/>
              <a:buChar char="v"/>
            </a:pPr>
            <a:r>
              <a:rPr lang="en-US" sz="2000" b="0" dirty="0" smtClean="0">
                <a:latin typeface="Century Gothic"/>
                <a:cs typeface="Century Gothic"/>
              </a:rPr>
              <a:t>Provide samples of model work</a:t>
            </a:r>
          </a:p>
          <a:p>
            <a:pPr>
              <a:buFont typeface="Wingdings" charset="2"/>
              <a:buChar char="v"/>
            </a:pPr>
            <a:r>
              <a:rPr lang="en-US" sz="2000" b="0" dirty="0" smtClean="0">
                <a:latin typeface="Century Gothic"/>
                <a:cs typeface="Century Gothic"/>
              </a:rPr>
              <a:t>Allow understanding to be demonstrated in various formats (oral, video, drama)</a:t>
            </a:r>
          </a:p>
          <a:p>
            <a:pPr>
              <a:buFont typeface="Wingdings" charset="2"/>
              <a:buChar char="v"/>
            </a:pPr>
            <a:r>
              <a:rPr lang="en-US" sz="2000" b="0" dirty="0" smtClean="0">
                <a:latin typeface="Century Gothic"/>
                <a:cs typeface="Century Gothic"/>
              </a:rPr>
              <a:t>Ensure new learning is taught in a multi-sensory format</a:t>
            </a:r>
          </a:p>
          <a:p>
            <a:pPr>
              <a:buFont typeface="Wingdings" charset="2"/>
              <a:buChar char="v"/>
            </a:pPr>
            <a:r>
              <a:rPr lang="en-US" sz="2000" b="0" dirty="0" smtClean="0">
                <a:latin typeface="Century Gothic"/>
                <a:cs typeface="Century Gothic"/>
              </a:rPr>
              <a:t>Prioritize homework</a:t>
            </a:r>
          </a:p>
          <a:p>
            <a:pPr>
              <a:buFont typeface="Wingdings" charset="2"/>
              <a:buChar char="v"/>
            </a:pPr>
            <a:r>
              <a:rPr lang="en-US" sz="2000" b="0" dirty="0" smtClean="0">
                <a:latin typeface="Century Gothic"/>
                <a:cs typeface="Century Gothic"/>
              </a:rPr>
              <a:t>Use a daily planner/calendar</a:t>
            </a:r>
            <a:endParaRPr lang="en-US" sz="2000" b="0" dirty="0">
              <a:latin typeface="Century Gothic"/>
              <a:cs typeface="Century Gothic"/>
            </a:endParaRPr>
          </a:p>
        </p:txBody>
      </p:sp>
    </p:spTree>
    <p:extLst>
      <p:ext uri="{BB962C8B-B14F-4D97-AF65-F5344CB8AC3E}">
        <p14:creationId xmlns:p14="http://schemas.microsoft.com/office/powerpoint/2010/main" val="1393681756"/>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thank-you for your time</a:t>
            </a:r>
            <a:endParaRPr lang="en-US" dirty="0"/>
          </a:p>
        </p:txBody>
      </p:sp>
      <p:sp>
        <p:nvSpPr>
          <p:cNvPr id="3" name="Text Placeholder 2"/>
          <p:cNvSpPr>
            <a:spLocks noGrp="1"/>
          </p:cNvSpPr>
          <p:nvPr>
            <p:ph type="body" idx="1"/>
          </p:nvPr>
        </p:nvSpPr>
        <p:spPr/>
        <p:txBody>
          <a:bodyPr/>
          <a:lstStyle/>
          <a:p>
            <a:r>
              <a:rPr lang="en-US" dirty="0" smtClean="0"/>
              <a:t>Question &amp; answer opportunity</a:t>
            </a:r>
            <a:endParaRPr lang="en-US" dirty="0"/>
          </a:p>
        </p:txBody>
      </p:sp>
    </p:spTree>
    <p:extLst>
      <p:ext uri="{BB962C8B-B14F-4D97-AF65-F5344CB8AC3E}">
        <p14:creationId xmlns:p14="http://schemas.microsoft.com/office/powerpoint/2010/main" val="357305730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20830312"/>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62500" lnSpcReduction="20000"/>
          </a:bodyPr>
          <a:lstStyle/>
          <a:p>
            <a:r>
              <a:rPr lang="en-US" b="0" dirty="0" err="1" smtClean="0">
                <a:latin typeface="Century Gothic"/>
                <a:cs typeface="Century Gothic"/>
              </a:rPr>
              <a:t>Birsch</a:t>
            </a:r>
            <a:r>
              <a:rPr lang="en-US" b="0" dirty="0">
                <a:latin typeface="Century Gothic"/>
                <a:cs typeface="Century Gothic"/>
              </a:rPr>
              <a:t>, J. R. (2011). Connecting Research and Practice. In. J.R. </a:t>
            </a:r>
            <a:r>
              <a:rPr lang="en-US" b="0" dirty="0" err="1">
                <a:latin typeface="Century Gothic"/>
                <a:cs typeface="Century Gothic"/>
              </a:rPr>
              <a:t>Birsch</a:t>
            </a:r>
            <a:r>
              <a:rPr lang="en-US" b="0" dirty="0">
                <a:latin typeface="Century Gothic"/>
                <a:cs typeface="Century Gothic"/>
              </a:rPr>
              <a:t> (Ed.). </a:t>
            </a:r>
            <a:r>
              <a:rPr lang="en-US" b="0" i="1" dirty="0" smtClean="0">
                <a:latin typeface="Century Gothic"/>
                <a:cs typeface="Century Gothic"/>
              </a:rPr>
              <a:t>Multisensory </a:t>
            </a:r>
            <a:r>
              <a:rPr lang="en-US" b="0" i="1" dirty="0">
                <a:latin typeface="Century Gothic"/>
                <a:cs typeface="Century Gothic"/>
              </a:rPr>
              <a:t>Teaching of Basic Language Skills </a:t>
            </a:r>
            <a:r>
              <a:rPr lang="en-US" b="0" dirty="0">
                <a:latin typeface="Century Gothic"/>
                <a:cs typeface="Century Gothic"/>
              </a:rPr>
              <a:t>(pp. 1-25).</a:t>
            </a:r>
            <a:r>
              <a:rPr lang="en-US" b="0" i="1" dirty="0">
                <a:latin typeface="Century Gothic"/>
                <a:cs typeface="Century Gothic"/>
              </a:rPr>
              <a:t> </a:t>
            </a:r>
            <a:r>
              <a:rPr lang="en-US" b="0" dirty="0">
                <a:latin typeface="Century Gothic"/>
                <a:cs typeface="Century Gothic"/>
              </a:rPr>
              <a:t>Baltimore, MD: Paul </a:t>
            </a:r>
            <a:r>
              <a:rPr lang="en-US" b="0" dirty="0" smtClean="0">
                <a:latin typeface="Century Gothic"/>
                <a:cs typeface="Century Gothic"/>
              </a:rPr>
              <a:t>H</a:t>
            </a:r>
            <a:r>
              <a:rPr lang="en-US" b="0" dirty="0">
                <a:latin typeface="Century Gothic"/>
                <a:cs typeface="Century Gothic"/>
              </a:rPr>
              <a:t>. Brookes Publishing Company</a:t>
            </a:r>
            <a:r>
              <a:rPr lang="en-US" b="0" dirty="0" smtClean="0">
                <a:latin typeface="Century Gothic"/>
                <a:cs typeface="Century Gothic"/>
              </a:rPr>
              <a:t>.</a:t>
            </a:r>
          </a:p>
          <a:p>
            <a:r>
              <a:rPr lang="en-US" b="0" dirty="0" err="1">
                <a:latin typeface="Century Gothic"/>
                <a:cs typeface="Century Gothic"/>
              </a:rPr>
              <a:t>Carreker</a:t>
            </a:r>
            <a:r>
              <a:rPr lang="en-US" b="0" dirty="0">
                <a:latin typeface="Century Gothic"/>
                <a:cs typeface="Century Gothic"/>
              </a:rPr>
              <a:t>, S.  (2011). Teaching reading: accurate decoding.  In. J.R. </a:t>
            </a:r>
            <a:r>
              <a:rPr lang="en-US" b="0" dirty="0" err="1">
                <a:latin typeface="Century Gothic"/>
                <a:cs typeface="Century Gothic"/>
              </a:rPr>
              <a:t>Birsch</a:t>
            </a:r>
            <a:r>
              <a:rPr lang="en-US" b="0" dirty="0">
                <a:latin typeface="Century Gothic"/>
                <a:cs typeface="Century Gothic"/>
              </a:rPr>
              <a:t> (Ed.), </a:t>
            </a:r>
            <a:r>
              <a:rPr lang="en-US" b="0" i="1" dirty="0" smtClean="0">
                <a:latin typeface="Century Gothic"/>
                <a:cs typeface="Century Gothic"/>
              </a:rPr>
              <a:t>Multisensory </a:t>
            </a:r>
            <a:r>
              <a:rPr lang="en-US" b="0" i="1" dirty="0">
                <a:latin typeface="Century Gothic"/>
                <a:cs typeface="Century Gothic"/>
              </a:rPr>
              <a:t>Teaching of Basic Language Skills </a:t>
            </a:r>
            <a:r>
              <a:rPr lang="en-US" b="0" dirty="0">
                <a:latin typeface="Century Gothic"/>
                <a:cs typeface="Century Gothic"/>
              </a:rPr>
              <a:t>(pp. 207-250). Baltimore, </a:t>
            </a:r>
            <a:r>
              <a:rPr lang="en-US" b="0" dirty="0" smtClean="0">
                <a:latin typeface="Century Gothic"/>
                <a:cs typeface="Century Gothic"/>
              </a:rPr>
              <a:t>MD</a:t>
            </a:r>
            <a:r>
              <a:rPr lang="en-US" b="0" dirty="0">
                <a:latin typeface="Century Gothic"/>
                <a:cs typeface="Century Gothic"/>
              </a:rPr>
              <a:t>:  Paul H. Brookes Publishing Company</a:t>
            </a:r>
            <a:r>
              <a:rPr lang="en-US" b="0" dirty="0" smtClean="0">
                <a:latin typeface="Century Gothic"/>
                <a:cs typeface="Century Gothic"/>
              </a:rPr>
              <a:t>.</a:t>
            </a:r>
          </a:p>
          <a:p>
            <a:r>
              <a:rPr lang="en-US" sz="1800" b="0" dirty="0">
                <a:latin typeface="Century Gothic"/>
                <a:cs typeface="Century Gothic"/>
                <a:hlinkClick r:id="rId2"/>
              </a:rPr>
              <a:t>http://</a:t>
            </a:r>
            <a:r>
              <a:rPr lang="en-US" sz="1800" b="0" dirty="0" err="1">
                <a:latin typeface="Century Gothic"/>
                <a:cs typeface="Century Gothic"/>
                <a:hlinkClick r:id="rId2"/>
              </a:rPr>
              <a:t>www.childrenofthecode.org</a:t>
            </a:r>
            <a:r>
              <a:rPr lang="en-US" sz="1800" b="0" dirty="0">
                <a:latin typeface="Century Gothic"/>
                <a:cs typeface="Century Gothic"/>
                <a:hlinkClick r:id="rId2"/>
              </a:rPr>
              <a:t>/interviews/</a:t>
            </a:r>
            <a:r>
              <a:rPr lang="en-US" sz="1800" b="0" dirty="0" err="1">
                <a:latin typeface="Century Gothic"/>
                <a:cs typeface="Century Gothic"/>
                <a:hlinkClick r:id="rId2"/>
              </a:rPr>
              <a:t>shaywitz.htm</a:t>
            </a:r>
            <a:endParaRPr lang="en-US" sz="1800" b="0" dirty="0">
              <a:latin typeface="Century Gothic"/>
              <a:cs typeface="Century Gothic"/>
            </a:endParaRPr>
          </a:p>
          <a:p>
            <a:r>
              <a:rPr lang="en-US" b="0" dirty="0" smtClean="0">
                <a:latin typeface="Century Gothic"/>
                <a:cs typeface="Century Gothic"/>
              </a:rPr>
              <a:t>Cunningham</a:t>
            </a:r>
            <a:r>
              <a:rPr lang="en-US" b="0" dirty="0">
                <a:latin typeface="Century Gothic"/>
                <a:cs typeface="Century Gothic"/>
              </a:rPr>
              <a:t>, P., Cunningham, J., Hoffman, J., &amp; </a:t>
            </a:r>
            <a:r>
              <a:rPr lang="en-US" b="0" dirty="0" err="1">
                <a:latin typeface="Century Gothic"/>
                <a:cs typeface="Century Gothic"/>
              </a:rPr>
              <a:t>Yopp</a:t>
            </a:r>
            <a:r>
              <a:rPr lang="en-US" b="0" dirty="0">
                <a:latin typeface="Century Gothic"/>
                <a:cs typeface="Century Gothic"/>
              </a:rPr>
              <a:t>, H. K. (1998). Phonemic </a:t>
            </a:r>
            <a:r>
              <a:rPr lang="en-US" b="0" dirty="0" smtClean="0">
                <a:latin typeface="Century Gothic"/>
                <a:cs typeface="Century Gothic"/>
              </a:rPr>
              <a:t>awareness </a:t>
            </a:r>
            <a:r>
              <a:rPr lang="en-US" b="0" dirty="0">
                <a:latin typeface="Century Gothic"/>
                <a:cs typeface="Century Gothic"/>
              </a:rPr>
              <a:t>and the teaching of reading: a position statement from the board of </a:t>
            </a:r>
            <a:r>
              <a:rPr lang="en-US" b="0" dirty="0" smtClean="0">
                <a:latin typeface="Century Gothic"/>
                <a:cs typeface="Century Gothic"/>
              </a:rPr>
              <a:t>directors </a:t>
            </a:r>
            <a:r>
              <a:rPr lang="en-US" b="0" dirty="0">
                <a:latin typeface="Century Gothic"/>
                <a:cs typeface="Century Gothic"/>
              </a:rPr>
              <a:t>of the international reading association.  Newark, DE:  International </a:t>
            </a:r>
            <a:r>
              <a:rPr lang="en-US" b="0" dirty="0" smtClean="0">
                <a:latin typeface="Century Gothic"/>
                <a:cs typeface="Century Gothic"/>
              </a:rPr>
              <a:t>Reading </a:t>
            </a:r>
            <a:r>
              <a:rPr lang="en-US" b="0" dirty="0">
                <a:latin typeface="Century Gothic"/>
                <a:cs typeface="Century Gothic"/>
              </a:rPr>
              <a:t>Association. </a:t>
            </a:r>
          </a:p>
          <a:p>
            <a:r>
              <a:rPr lang="en-US" b="0" dirty="0">
                <a:latin typeface="Century Gothic"/>
                <a:cs typeface="Century Gothic"/>
                <a:hlinkClick r:id="rId3"/>
              </a:rPr>
              <a:t>http://www.dyslexic.org.uk/research/genetics-</a:t>
            </a:r>
            <a:r>
              <a:rPr lang="en-US" b="0" dirty="0" smtClean="0">
                <a:latin typeface="Century Gothic"/>
                <a:cs typeface="Century Gothic"/>
                <a:hlinkClick r:id="rId3"/>
              </a:rPr>
              <a:t>dyslexia</a:t>
            </a:r>
            <a:endParaRPr lang="en-US" b="0" dirty="0">
              <a:latin typeface="Century Gothic"/>
              <a:cs typeface="Century Gothic"/>
            </a:endParaRPr>
          </a:p>
          <a:p>
            <a:r>
              <a:rPr lang="en-US" b="0" dirty="0" smtClean="0">
                <a:latin typeface="Century Gothic"/>
                <a:cs typeface="Century Gothic"/>
              </a:rPr>
              <a:t>Mather</a:t>
            </a:r>
            <a:r>
              <a:rPr lang="en-US" b="0" dirty="0" smtClean="0">
                <a:latin typeface="Century Gothic"/>
                <a:cs typeface="Century Gothic"/>
              </a:rPr>
              <a:t>, N., &amp; </a:t>
            </a:r>
            <a:r>
              <a:rPr lang="en-US" b="0" dirty="0" err="1" smtClean="0">
                <a:latin typeface="Century Gothic"/>
                <a:cs typeface="Century Gothic"/>
              </a:rPr>
              <a:t>Wendling</a:t>
            </a:r>
            <a:r>
              <a:rPr lang="en-US" b="0" dirty="0" smtClean="0">
                <a:latin typeface="Century Gothic"/>
                <a:cs typeface="Century Gothic"/>
              </a:rPr>
              <a:t>, B.J. (2012).  </a:t>
            </a:r>
            <a:r>
              <a:rPr lang="en-US" b="0" i="1" dirty="0" smtClean="0">
                <a:latin typeface="Century Gothic"/>
                <a:cs typeface="Century Gothic"/>
              </a:rPr>
              <a:t>Essentials of dyslexia assessment and intervention.  </a:t>
            </a:r>
            <a:r>
              <a:rPr lang="en-US" b="0" dirty="0" smtClean="0">
                <a:latin typeface="Century Gothic"/>
                <a:cs typeface="Century Gothic"/>
              </a:rPr>
              <a:t>Hoboken, NJ:  John Wiley &amp; Sons.</a:t>
            </a:r>
          </a:p>
          <a:p>
            <a:r>
              <a:rPr lang="en-US" b="0" dirty="0" smtClean="0">
                <a:latin typeface="Century Gothic"/>
                <a:cs typeface="Century Gothic"/>
              </a:rPr>
              <a:t>Moats, L.C., &amp; Dakin, K.E. (2008).  </a:t>
            </a:r>
            <a:r>
              <a:rPr lang="en-US" b="0" i="1" dirty="0" smtClean="0">
                <a:latin typeface="Century Gothic"/>
                <a:cs typeface="Century Gothic"/>
              </a:rPr>
              <a:t>Basic facts about dyslexia and other reading problems.</a:t>
            </a:r>
            <a:r>
              <a:rPr lang="en-US" b="0" dirty="0" smtClean="0">
                <a:latin typeface="Century Gothic"/>
                <a:cs typeface="Century Gothic"/>
              </a:rPr>
              <a:t>  Baltimore, MD:  The International Dyslexia Association.</a:t>
            </a:r>
          </a:p>
          <a:p>
            <a:r>
              <a:rPr lang="en-US" b="0" dirty="0" err="1" smtClean="0">
                <a:latin typeface="Century Gothic"/>
                <a:cs typeface="Century Gothic"/>
              </a:rPr>
              <a:t>Shaywitz</a:t>
            </a:r>
            <a:r>
              <a:rPr lang="en-US" b="0" dirty="0" smtClean="0">
                <a:latin typeface="Century Gothic"/>
                <a:cs typeface="Century Gothic"/>
              </a:rPr>
              <a:t>, S. (2003).  </a:t>
            </a:r>
            <a:r>
              <a:rPr lang="en-US" b="0" i="1" dirty="0" smtClean="0">
                <a:latin typeface="Century Gothic"/>
                <a:cs typeface="Century Gothic"/>
              </a:rPr>
              <a:t>Overcoming dyslexia:  A new and complete science-based program for reading problems at any level</a:t>
            </a:r>
            <a:r>
              <a:rPr lang="en-US" b="0" dirty="0" smtClean="0">
                <a:latin typeface="Century Gothic"/>
                <a:cs typeface="Century Gothic"/>
              </a:rPr>
              <a:t>.  New York, NY: Alfred A. Knopf</a:t>
            </a:r>
            <a:r>
              <a:rPr lang="en-US" b="0" dirty="0" smtClean="0">
                <a:latin typeface="Century Gothic"/>
                <a:cs typeface="Century Gothic"/>
              </a:rPr>
              <a:t>.</a:t>
            </a:r>
          </a:p>
          <a:p>
            <a:r>
              <a:rPr lang="en-US" b="0" dirty="0" smtClean="0">
                <a:latin typeface="Century Gothic"/>
                <a:cs typeface="Century Gothic"/>
              </a:rPr>
              <a:t>Sousa, D. A. (2005). </a:t>
            </a:r>
            <a:r>
              <a:rPr lang="en-US" b="0" i="1" dirty="0" smtClean="0">
                <a:latin typeface="Century Gothic"/>
                <a:cs typeface="Century Gothic"/>
              </a:rPr>
              <a:t>How the brain learns to read.  </a:t>
            </a:r>
            <a:r>
              <a:rPr lang="en-US" b="0" dirty="0" smtClean="0">
                <a:latin typeface="Century Gothic"/>
                <a:cs typeface="Century Gothic"/>
              </a:rPr>
              <a:t>Thousand Oaks, CA:  Corwin Press.</a:t>
            </a:r>
            <a:endParaRPr lang="en-US" b="0" dirty="0" smtClean="0">
              <a:latin typeface="Century Gothic"/>
              <a:cs typeface="Century Gothic"/>
            </a:endParaRPr>
          </a:p>
          <a:p>
            <a:r>
              <a:rPr lang="en-US" b="0" dirty="0">
                <a:latin typeface="Century Gothic"/>
                <a:cs typeface="Century Gothic"/>
              </a:rPr>
              <a:t>Texas Dyslexia Handbook Revised Procedures Concerning and Related Disorders. </a:t>
            </a:r>
            <a:r>
              <a:rPr lang="en-US" b="0" dirty="0" smtClean="0">
                <a:latin typeface="Century Gothic"/>
                <a:cs typeface="Century Gothic"/>
              </a:rPr>
              <a:t>(</a:t>
            </a:r>
            <a:r>
              <a:rPr lang="en-US" b="0" dirty="0">
                <a:latin typeface="Century Gothic"/>
                <a:cs typeface="Century Gothic"/>
              </a:rPr>
              <a:t>2014), Austin, TX:  Texas Education Agency. </a:t>
            </a:r>
          </a:p>
          <a:p>
            <a:r>
              <a:rPr lang="en-US" b="0" dirty="0" smtClean="0">
                <a:latin typeface="Century Gothic"/>
                <a:cs typeface="Century Gothic"/>
                <a:hlinkClick r:id="rId4"/>
              </a:rPr>
              <a:t>www.understood.org</a:t>
            </a:r>
            <a:endParaRPr lang="en-US" b="0" dirty="0" smtClean="0">
              <a:latin typeface="Century Gothic"/>
              <a:cs typeface="Century Gothic"/>
            </a:endParaRPr>
          </a:p>
          <a:p>
            <a:endParaRPr lang="en-US" dirty="0"/>
          </a:p>
        </p:txBody>
      </p:sp>
    </p:spTree>
    <p:extLst>
      <p:ext uri="{BB962C8B-B14F-4D97-AF65-F5344CB8AC3E}">
        <p14:creationId xmlns:p14="http://schemas.microsoft.com/office/powerpoint/2010/main" val="14421477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Reading/spelling characteristics</a:t>
            </a:r>
            <a:endParaRPr lang="en-US" dirty="0"/>
          </a:p>
        </p:txBody>
      </p:sp>
      <p:sp>
        <p:nvSpPr>
          <p:cNvPr id="3" name="Content Placeholder 2"/>
          <p:cNvSpPr>
            <a:spLocks noGrp="1"/>
          </p:cNvSpPr>
          <p:nvPr>
            <p:ph idx="1"/>
          </p:nvPr>
        </p:nvSpPr>
        <p:spPr/>
        <p:txBody>
          <a:bodyPr>
            <a:normAutofit/>
          </a:bodyPr>
          <a:lstStyle/>
          <a:p>
            <a:r>
              <a:rPr lang="en-US" sz="2000" b="0" dirty="0" smtClean="0">
                <a:latin typeface="Century Gothic"/>
                <a:cs typeface="Century Gothic"/>
              </a:rPr>
              <a:t>Students</a:t>
            </a:r>
            <a:r>
              <a:rPr lang="en-US" sz="2000" b="0" dirty="0" smtClean="0"/>
              <a:t> with dyslexia may struggle with:</a:t>
            </a:r>
          </a:p>
          <a:p>
            <a:endParaRPr lang="en-US" sz="2000" b="0" dirty="0">
              <a:latin typeface="Century Gothic"/>
              <a:cs typeface="Century Gothic"/>
            </a:endParaRPr>
          </a:p>
          <a:p>
            <a:pPr>
              <a:buFont typeface="Wingdings" charset="2"/>
              <a:buChar char="v"/>
            </a:pPr>
            <a:r>
              <a:rPr lang="en-US" sz="2000" b="0" dirty="0" smtClean="0">
                <a:latin typeface="Century Gothic"/>
                <a:cs typeface="Century Gothic"/>
              </a:rPr>
              <a:t>Segmenting, blending, and manipulating sounds in words (phonemic awareness)</a:t>
            </a:r>
          </a:p>
          <a:p>
            <a:pPr>
              <a:buFont typeface="Wingdings" charset="2"/>
              <a:buChar char="v"/>
            </a:pPr>
            <a:r>
              <a:rPr lang="en-US" sz="2000" b="0" dirty="0" smtClean="0">
                <a:latin typeface="Century Gothic"/>
                <a:cs typeface="Century Gothic"/>
              </a:rPr>
              <a:t>Learning the names of letters and their sounds</a:t>
            </a:r>
          </a:p>
          <a:p>
            <a:pPr>
              <a:buFont typeface="Wingdings" charset="2"/>
              <a:buChar char="v"/>
            </a:pPr>
            <a:r>
              <a:rPr lang="en-US" sz="2000" b="0" dirty="0" smtClean="0">
                <a:latin typeface="Century Gothic"/>
                <a:cs typeface="Century Gothic"/>
              </a:rPr>
              <a:t>Holding information about sounds &amp; words in their memory (phonological memory)</a:t>
            </a:r>
          </a:p>
          <a:p>
            <a:pPr>
              <a:buFont typeface="Wingdings" charset="2"/>
              <a:buChar char="v"/>
            </a:pPr>
            <a:r>
              <a:rPr lang="en-US" sz="2000" b="0" dirty="0" smtClean="0">
                <a:latin typeface="Century Gothic"/>
                <a:cs typeface="Century Gothic"/>
              </a:rPr>
              <a:t>Rapidly recalling the names of familiar objects, colors, or letters of the alphabet (rapid naming)</a:t>
            </a:r>
            <a:endParaRPr lang="en-US" sz="2000" b="0" dirty="0">
              <a:latin typeface="Century Gothic"/>
              <a:cs typeface="Century Gothic"/>
            </a:endParaRP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3131" y="4493846"/>
            <a:ext cx="2460869" cy="2364154"/>
          </a:xfrm>
          <a:prstGeom prst="rect">
            <a:avLst/>
          </a:prstGeom>
        </p:spPr>
      </p:pic>
    </p:spTree>
    <p:extLst>
      <p:ext uri="{BB962C8B-B14F-4D97-AF65-F5344CB8AC3E}">
        <p14:creationId xmlns:p14="http://schemas.microsoft.com/office/powerpoint/2010/main" val="34666281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Dyslexia:  A common learning disability</a:t>
            </a:r>
            <a:endParaRPr lang="en-US" dirty="0"/>
          </a:p>
        </p:txBody>
      </p:sp>
      <p:sp>
        <p:nvSpPr>
          <p:cNvPr id="3" name="Content Placeholder 2"/>
          <p:cNvSpPr>
            <a:spLocks noGrp="1"/>
          </p:cNvSpPr>
          <p:nvPr>
            <p:ph idx="1"/>
          </p:nvPr>
        </p:nvSpPr>
        <p:spPr/>
        <p:txBody>
          <a:bodyPr>
            <a:normAutofit fontScale="92500" lnSpcReduction="20000"/>
          </a:bodyPr>
          <a:lstStyle/>
          <a:p>
            <a:r>
              <a:rPr lang="en-US" sz="2400" b="0" dirty="0">
                <a:latin typeface="Century Gothic"/>
                <a:cs typeface="Century Gothic"/>
              </a:rPr>
              <a:t>Mather and </a:t>
            </a:r>
            <a:r>
              <a:rPr lang="en-US" sz="2400" b="0" dirty="0" err="1">
                <a:latin typeface="Century Gothic"/>
                <a:cs typeface="Century Gothic"/>
              </a:rPr>
              <a:t>Wendling</a:t>
            </a:r>
            <a:r>
              <a:rPr lang="en-US" sz="2400" b="0" dirty="0">
                <a:latin typeface="Century Gothic"/>
                <a:cs typeface="Century Gothic"/>
              </a:rPr>
              <a:t> (2012) estimate “between 8% and 15%” of the population have dyslexia” (p. 9).  Reading disability is the most common form of learning disability in school settings.  According to Mather and </a:t>
            </a:r>
            <a:r>
              <a:rPr lang="en-US" sz="2400" b="0" dirty="0" err="1">
                <a:latin typeface="Century Gothic"/>
                <a:cs typeface="Century Gothic"/>
              </a:rPr>
              <a:t>Wendling’s</a:t>
            </a:r>
            <a:r>
              <a:rPr lang="en-US" sz="2400" b="0" dirty="0">
                <a:latin typeface="Century Gothic"/>
                <a:cs typeface="Century Gothic"/>
              </a:rPr>
              <a:t> statistics, in a class of 20 students, it is likely between two to four students may have reading challenges. Based on this probability, </a:t>
            </a:r>
            <a:r>
              <a:rPr lang="en-US" sz="2400" b="0" dirty="0" smtClean="0">
                <a:latin typeface="Century Gothic"/>
                <a:cs typeface="Century Gothic"/>
              </a:rPr>
              <a:t>classroom teachers in PreK-2</a:t>
            </a:r>
            <a:r>
              <a:rPr lang="en-US" sz="2400" b="0" baseline="30000" dirty="0" smtClean="0">
                <a:latin typeface="Century Gothic"/>
                <a:cs typeface="Century Gothic"/>
              </a:rPr>
              <a:t>nd</a:t>
            </a:r>
            <a:r>
              <a:rPr lang="en-US" sz="2400" b="0" dirty="0" smtClean="0">
                <a:latin typeface="Century Gothic"/>
                <a:cs typeface="Century Gothic"/>
              </a:rPr>
              <a:t> grade </a:t>
            </a:r>
            <a:r>
              <a:rPr lang="en-US" sz="2400" b="0" dirty="0">
                <a:latin typeface="Century Gothic"/>
                <a:cs typeface="Century Gothic"/>
              </a:rPr>
              <a:t>should support struggling readers in areas of cognition that are likely to be weak - such as letter-name identification and phonological processing abilities.</a:t>
            </a:r>
          </a:p>
          <a:p>
            <a:endParaRPr lang="en-US" dirty="0"/>
          </a:p>
        </p:txBody>
      </p:sp>
    </p:spTree>
    <p:extLst>
      <p:ext uri="{BB962C8B-B14F-4D97-AF65-F5344CB8AC3E}">
        <p14:creationId xmlns:p14="http://schemas.microsoft.com/office/powerpoint/2010/main" val="2442679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disorders defined</a:t>
            </a:r>
            <a:endParaRPr lang="en-US" dirty="0"/>
          </a:p>
        </p:txBody>
      </p:sp>
      <p:sp>
        <p:nvSpPr>
          <p:cNvPr id="3" name="Content Placeholder 2"/>
          <p:cNvSpPr>
            <a:spLocks noGrp="1"/>
          </p:cNvSpPr>
          <p:nvPr>
            <p:ph idx="1"/>
          </p:nvPr>
        </p:nvSpPr>
        <p:spPr/>
        <p:txBody>
          <a:bodyPr>
            <a:normAutofit lnSpcReduction="10000"/>
          </a:bodyPr>
          <a:lstStyle/>
          <a:p>
            <a:endParaRPr lang="en-US" dirty="0"/>
          </a:p>
          <a:p>
            <a:pPr marL="0" indent="0"/>
            <a:r>
              <a:rPr lang="en-US" sz="3200" b="0" dirty="0" smtClean="0">
                <a:latin typeface="Century Gothic"/>
                <a:cs typeface="Century Gothic"/>
              </a:rPr>
              <a:t>(2) “Related </a:t>
            </a:r>
            <a:r>
              <a:rPr lang="en-US" sz="3200" b="0" dirty="0">
                <a:latin typeface="Century Gothic"/>
                <a:cs typeface="Century Gothic"/>
              </a:rPr>
              <a:t>disorders” include disorders similar to or related to dyslexia such as developmental auditory imperceptions, dysphasia, specific developmental dyslexia, developmental dysgraphia, and developmental spelling disability. </a:t>
            </a:r>
          </a:p>
          <a:p>
            <a:endParaRPr lang="en-US" dirty="0"/>
          </a:p>
        </p:txBody>
      </p:sp>
      <p:pic>
        <p:nvPicPr>
          <p:cNvPr id="5" name="Picture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5230" y="5141058"/>
            <a:ext cx="2168769" cy="1716942"/>
          </a:xfrm>
          <a:prstGeom prst="rect">
            <a:avLst/>
          </a:prstGeom>
        </p:spPr>
      </p:pic>
    </p:spTree>
    <p:extLst>
      <p:ext uri="{BB962C8B-B14F-4D97-AF65-F5344CB8AC3E}">
        <p14:creationId xmlns:p14="http://schemas.microsoft.com/office/powerpoint/2010/main" val="37821133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dysgraphia</a:t>
            </a:r>
            <a:endParaRPr lang="en-US" dirty="0"/>
          </a:p>
        </p:txBody>
      </p:sp>
      <p:sp>
        <p:nvSpPr>
          <p:cNvPr id="5" name="Content Placeholder 4"/>
          <p:cNvSpPr>
            <a:spLocks noGrp="1"/>
          </p:cNvSpPr>
          <p:nvPr>
            <p:ph idx="1"/>
          </p:nvPr>
        </p:nvSpPr>
        <p:spPr/>
        <p:txBody>
          <a:bodyPr>
            <a:normAutofit fontScale="92500" lnSpcReduction="20000"/>
          </a:bodyPr>
          <a:lstStyle/>
          <a:p>
            <a:r>
              <a:rPr lang="en-US" sz="2400" b="0" dirty="0" smtClean="0">
                <a:latin typeface="Century Gothic"/>
                <a:cs typeface="Century Gothic"/>
              </a:rPr>
              <a:t>Poor letter formation</a:t>
            </a:r>
          </a:p>
          <a:p>
            <a:r>
              <a:rPr lang="en-US" sz="2400" b="0" dirty="0" smtClean="0">
                <a:latin typeface="Century Gothic"/>
                <a:cs typeface="Century Gothic"/>
              </a:rPr>
              <a:t>Mixture of capital and lower case spelling</a:t>
            </a:r>
          </a:p>
          <a:p>
            <a:r>
              <a:rPr lang="en-US" sz="2400" b="0" dirty="0" smtClean="0">
                <a:latin typeface="Century Gothic"/>
                <a:cs typeface="Century Gothic"/>
              </a:rPr>
              <a:t>Lack of spacing between words in sentences</a:t>
            </a:r>
          </a:p>
          <a:p>
            <a:r>
              <a:rPr lang="en-US" sz="2400" b="0" dirty="0" smtClean="0">
                <a:latin typeface="Century Gothic"/>
                <a:cs typeface="Century Gothic"/>
              </a:rPr>
              <a:t>Illegible handwriting</a:t>
            </a:r>
          </a:p>
          <a:p>
            <a:r>
              <a:rPr lang="en-US" sz="2400" b="0" dirty="0" smtClean="0">
                <a:latin typeface="Century Gothic"/>
                <a:cs typeface="Century Gothic"/>
              </a:rPr>
              <a:t>Poor use of punctuation</a:t>
            </a:r>
          </a:p>
          <a:p>
            <a:r>
              <a:rPr lang="en-US" sz="2400" b="0" dirty="0" smtClean="0">
                <a:latin typeface="Century Gothic"/>
                <a:cs typeface="Century Gothic"/>
              </a:rPr>
              <a:t>Difficult time composing and organizing writing</a:t>
            </a:r>
          </a:p>
          <a:p>
            <a:r>
              <a:rPr lang="en-US" sz="2400" b="0" dirty="0" smtClean="0">
                <a:latin typeface="Century Gothic"/>
                <a:cs typeface="Century Gothic"/>
              </a:rPr>
              <a:t>Labored handwriting</a:t>
            </a:r>
          </a:p>
          <a:p>
            <a:r>
              <a:rPr lang="en-US" sz="2400" b="0" dirty="0" smtClean="0">
                <a:latin typeface="Century Gothic"/>
                <a:cs typeface="Century Gothic"/>
              </a:rPr>
              <a:t>Poor spelling</a:t>
            </a:r>
          </a:p>
          <a:p>
            <a:r>
              <a:rPr lang="en-US" sz="2400" b="0" dirty="0" smtClean="0">
                <a:latin typeface="Century Gothic"/>
                <a:cs typeface="Century Gothic"/>
              </a:rPr>
              <a:t>Difficulty memorizing high frequency words</a:t>
            </a:r>
          </a:p>
          <a:p>
            <a:endParaRPr lang="en-US" dirty="0"/>
          </a:p>
        </p:txBody>
      </p:sp>
      <p:pic>
        <p:nvPicPr>
          <p:cNvPr id="7" name="Picture 6"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7453" y="86210"/>
            <a:ext cx="1966547" cy="2028836"/>
          </a:xfrm>
          <a:prstGeom prst="rect">
            <a:avLst/>
          </a:prstGeom>
        </p:spPr>
      </p:pic>
    </p:spTree>
    <p:extLst>
      <p:ext uri="{BB962C8B-B14F-4D97-AF65-F5344CB8AC3E}">
        <p14:creationId xmlns:p14="http://schemas.microsoft.com/office/powerpoint/2010/main" val="198875666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2283</TotalTime>
  <Words>3206</Words>
  <Application>Microsoft Macintosh PowerPoint</Application>
  <PresentationFormat>On-screen Show (4:3)</PresentationFormat>
  <Paragraphs>307</Paragraphs>
  <Slides>54</Slides>
  <Notes>15</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Angles</vt:lpstr>
      <vt:lpstr>Understanding Dyslexia</vt:lpstr>
      <vt:lpstr>What is dyslexia?</vt:lpstr>
      <vt:lpstr>dyslexia:  a hidden disability video clip</vt:lpstr>
      <vt:lpstr>Dyslexia defined</vt:lpstr>
      <vt:lpstr>Primary Characteristics of dyslexia</vt:lpstr>
      <vt:lpstr>Reading/spelling characteristics</vt:lpstr>
      <vt:lpstr>Dyslexia:  A common learning disability</vt:lpstr>
      <vt:lpstr>Related disorders defined</vt:lpstr>
      <vt:lpstr>Components of dysgraphia</vt:lpstr>
      <vt:lpstr>Time to test your knowledge!</vt:lpstr>
      <vt:lpstr>Test your reading knowledge </vt:lpstr>
      <vt:lpstr>Phonological awareness Continuum</vt:lpstr>
      <vt:lpstr>Phonemic awareness</vt:lpstr>
      <vt:lpstr>Orthographic awareness</vt:lpstr>
      <vt:lpstr>The brain, genetics, and dyslexia</vt:lpstr>
      <vt:lpstr>Video clip</vt:lpstr>
      <vt:lpstr>Pioneer in dyslexia Research:  Sally Shaywitz</vt:lpstr>
      <vt:lpstr>Genetics &amp; Dyslexia</vt:lpstr>
      <vt:lpstr>Five components of reading</vt:lpstr>
      <vt:lpstr>Five components of reading</vt:lpstr>
      <vt:lpstr>Five Components of Reading:   Phonemic Awareness</vt:lpstr>
      <vt:lpstr>Five components of reading:   Phonics</vt:lpstr>
      <vt:lpstr>Five components of reading: fluency</vt:lpstr>
      <vt:lpstr>Five components of reading:   Vocabulary</vt:lpstr>
      <vt:lpstr>Five Components of reading: reading comprehension</vt:lpstr>
      <vt:lpstr>RISK factors</vt:lpstr>
      <vt:lpstr>Common risk factors associated with dyslexia:  Preschool</vt:lpstr>
      <vt:lpstr>Common risk factors associated with dyslexia:  Kindergarten and first grade</vt:lpstr>
      <vt:lpstr>Common risk factors associated with dyslexia:  Second &amp; third grade</vt:lpstr>
      <vt:lpstr>Common risk factors associated with dyslexia: fourth through sixth grade</vt:lpstr>
      <vt:lpstr>Common risk factors associated with dyslexia: middle school &amp; high school</vt:lpstr>
      <vt:lpstr>Identification &amp; assessment</vt:lpstr>
      <vt:lpstr>Early identification</vt:lpstr>
      <vt:lpstr>DSISD District policies for identifying students with dyslexia and related disorders</vt:lpstr>
      <vt:lpstr>Procedures for assessment</vt:lpstr>
      <vt:lpstr>Evaluation For Dyslexia:  additional tests</vt:lpstr>
      <vt:lpstr>intervention</vt:lpstr>
      <vt:lpstr>Dyslexia intervention</vt:lpstr>
      <vt:lpstr>Six syllable types should be directly taught during intervention.</vt:lpstr>
      <vt:lpstr>Syllable division should also be taught.</vt:lpstr>
      <vt:lpstr>All five components of reading should also be included in the multisensory education </vt:lpstr>
      <vt:lpstr>Tiered levels of Support</vt:lpstr>
      <vt:lpstr>accommodations</vt:lpstr>
      <vt:lpstr>Accommodations:  textbooks &amp; curriculum</vt:lpstr>
      <vt:lpstr>Accommodations:  curriculum</vt:lpstr>
      <vt:lpstr>Accommodations:  Classroom environment</vt:lpstr>
      <vt:lpstr>Accommodations:  directions</vt:lpstr>
      <vt:lpstr>Accommodations:  writing</vt:lpstr>
      <vt:lpstr>Accommodations: testing</vt:lpstr>
      <vt:lpstr>Accommodations:  homework</vt:lpstr>
      <vt:lpstr>Accommodations:  classroom guidelines for teachers</vt:lpstr>
      <vt:lpstr>thank-you for your time</vt:lpstr>
      <vt:lpstr>resources</vt:lpstr>
      <vt:lpstr>Resources: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Dyslexia</dc:title>
  <dc:creator>Cherry Lee</dc:creator>
  <cp:lastModifiedBy>Cherry Lee</cp:lastModifiedBy>
  <cp:revision>7</cp:revision>
  <dcterms:created xsi:type="dcterms:W3CDTF">2016-01-20T22:23:39Z</dcterms:created>
  <dcterms:modified xsi:type="dcterms:W3CDTF">2016-01-26T23:04:01Z</dcterms:modified>
</cp:coreProperties>
</file>